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92"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5" r:id="rId36"/>
    <p:sldId id="293"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73" autoAdjust="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ADC17-B2F4-719B-8778-7B65B797A95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0F9BFC4B-502F-C7C1-427E-277C5CC6FA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5D03D87A-458E-8F8B-0D27-3F78DBC651EE}"/>
              </a:ext>
            </a:extLst>
          </p:cNvPr>
          <p:cNvSpPr>
            <a:spLocks noGrp="1"/>
          </p:cNvSpPr>
          <p:nvPr>
            <p:ph type="dt" sz="half" idx="10"/>
          </p:nvPr>
        </p:nvSpPr>
        <p:spPr/>
        <p:txBody>
          <a:bodyPr/>
          <a:lstStyle/>
          <a:p>
            <a:fld id="{AD5DA9B6-1864-4DF2-A586-09AE3F8B9117}" type="datetimeFigureOut">
              <a:rPr lang="en-IN" smtClean="0"/>
              <a:t>16-09-2022</a:t>
            </a:fld>
            <a:endParaRPr lang="en-IN"/>
          </a:p>
        </p:txBody>
      </p:sp>
      <p:sp>
        <p:nvSpPr>
          <p:cNvPr id="5" name="Footer Placeholder 4">
            <a:extLst>
              <a:ext uri="{FF2B5EF4-FFF2-40B4-BE49-F238E27FC236}">
                <a16:creationId xmlns:a16="http://schemas.microsoft.com/office/drawing/2014/main" id="{4F2F4EDD-BDB1-8C84-8D53-27EF7FC8FD7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DC75BEB-A673-84D0-30EC-470A52120F50}"/>
              </a:ext>
            </a:extLst>
          </p:cNvPr>
          <p:cNvSpPr>
            <a:spLocks noGrp="1"/>
          </p:cNvSpPr>
          <p:nvPr>
            <p:ph type="sldNum" sz="quarter" idx="12"/>
          </p:nvPr>
        </p:nvSpPr>
        <p:spPr/>
        <p:txBody>
          <a:bodyPr/>
          <a:lstStyle/>
          <a:p>
            <a:fld id="{176402C0-9C01-4DA1-853A-DB77FF47EA16}" type="slidenum">
              <a:rPr lang="en-IN" smtClean="0"/>
              <a:t>‹#›</a:t>
            </a:fld>
            <a:endParaRPr lang="en-IN"/>
          </a:p>
        </p:txBody>
      </p:sp>
    </p:spTree>
    <p:extLst>
      <p:ext uri="{BB962C8B-B14F-4D97-AF65-F5344CB8AC3E}">
        <p14:creationId xmlns:p14="http://schemas.microsoft.com/office/powerpoint/2010/main" val="2956728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95ADC-AC81-2407-E1E6-CFA9AC3B0BC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A247B9D-C45B-BCF8-2934-37C5E8E59E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DE0D7D2-5B91-C912-3335-3C74AA80720F}"/>
              </a:ext>
            </a:extLst>
          </p:cNvPr>
          <p:cNvSpPr>
            <a:spLocks noGrp="1"/>
          </p:cNvSpPr>
          <p:nvPr>
            <p:ph type="dt" sz="half" idx="10"/>
          </p:nvPr>
        </p:nvSpPr>
        <p:spPr/>
        <p:txBody>
          <a:bodyPr/>
          <a:lstStyle/>
          <a:p>
            <a:fld id="{AD5DA9B6-1864-4DF2-A586-09AE3F8B9117}" type="datetimeFigureOut">
              <a:rPr lang="en-IN" smtClean="0"/>
              <a:t>16-09-2022</a:t>
            </a:fld>
            <a:endParaRPr lang="en-IN"/>
          </a:p>
        </p:txBody>
      </p:sp>
      <p:sp>
        <p:nvSpPr>
          <p:cNvPr id="5" name="Footer Placeholder 4">
            <a:extLst>
              <a:ext uri="{FF2B5EF4-FFF2-40B4-BE49-F238E27FC236}">
                <a16:creationId xmlns:a16="http://schemas.microsoft.com/office/drawing/2014/main" id="{D271569A-99F1-66C3-272E-14916332DBF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111025B-B23C-2FEA-720F-E226F30DE483}"/>
              </a:ext>
            </a:extLst>
          </p:cNvPr>
          <p:cNvSpPr>
            <a:spLocks noGrp="1"/>
          </p:cNvSpPr>
          <p:nvPr>
            <p:ph type="sldNum" sz="quarter" idx="12"/>
          </p:nvPr>
        </p:nvSpPr>
        <p:spPr/>
        <p:txBody>
          <a:bodyPr/>
          <a:lstStyle/>
          <a:p>
            <a:fld id="{176402C0-9C01-4DA1-853A-DB77FF47EA16}" type="slidenum">
              <a:rPr lang="en-IN" smtClean="0"/>
              <a:t>‹#›</a:t>
            </a:fld>
            <a:endParaRPr lang="en-IN"/>
          </a:p>
        </p:txBody>
      </p:sp>
    </p:spTree>
    <p:extLst>
      <p:ext uri="{BB962C8B-B14F-4D97-AF65-F5344CB8AC3E}">
        <p14:creationId xmlns:p14="http://schemas.microsoft.com/office/powerpoint/2010/main" val="4282953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B74F7-52A5-0349-A96C-073D0CAD6DC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230872E-EDA0-42B8-356B-61CBF52D9A6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30DCC7-8C00-BC35-58AA-B11BE7151383}"/>
              </a:ext>
            </a:extLst>
          </p:cNvPr>
          <p:cNvSpPr>
            <a:spLocks noGrp="1"/>
          </p:cNvSpPr>
          <p:nvPr>
            <p:ph type="dt" sz="half" idx="10"/>
          </p:nvPr>
        </p:nvSpPr>
        <p:spPr/>
        <p:txBody>
          <a:bodyPr/>
          <a:lstStyle/>
          <a:p>
            <a:fld id="{AD5DA9B6-1864-4DF2-A586-09AE3F8B9117}" type="datetimeFigureOut">
              <a:rPr lang="en-IN" smtClean="0"/>
              <a:t>16-09-2022</a:t>
            </a:fld>
            <a:endParaRPr lang="en-IN"/>
          </a:p>
        </p:txBody>
      </p:sp>
      <p:sp>
        <p:nvSpPr>
          <p:cNvPr id="5" name="Footer Placeholder 4">
            <a:extLst>
              <a:ext uri="{FF2B5EF4-FFF2-40B4-BE49-F238E27FC236}">
                <a16:creationId xmlns:a16="http://schemas.microsoft.com/office/drawing/2014/main" id="{ABEDFADB-60A6-3239-7E6F-DECD0F0F712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F85EC58-960D-65A4-F356-B7E741DF9BC6}"/>
              </a:ext>
            </a:extLst>
          </p:cNvPr>
          <p:cNvSpPr>
            <a:spLocks noGrp="1"/>
          </p:cNvSpPr>
          <p:nvPr>
            <p:ph type="sldNum" sz="quarter" idx="12"/>
          </p:nvPr>
        </p:nvSpPr>
        <p:spPr/>
        <p:txBody>
          <a:bodyPr/>
          <a:lstStyle/>
          <a:p>
            <a:fld id="{176402C0-9C01-4DA1-853A-DB77FF47EA16}" type="slidenum">
              <a:rPr lang="en-IN" smtClean="0"/>
              <a:t>‹#›</a:t>
            </a:fld>
            <a:endParaRPr lang="en-IN"/>
          </a:p>
        </p:txBody>
      </p:sp>
    </p:spTree>
    <p:extLst>
      <p:ext uri="{BB962C8B-B14F-4D97-AF65-F5344CB8AC3E}">
        <p14:creationId xmlns:p14="http://schemas.microsoft.com/office/powerpoint/2010/main" val="3836733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DCFDB-E159-D7D4-4854-10B6739C62D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469BC7C-EA2F-E814-61E4-08A85394267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C7262607-8B81-5669-1BE1-EB381C7191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755BED-CE65-7B45-CC10-2B2A053D982A}"/>
              </a:ext>
            </a:extLst>
          </p:cNvPr>
          <p:cNvSpPr>
            <a:spLocks noGrp="1"/>
          </p:cNvSpPr>
          <p:nvPr>
            <p:ph type="dt" sz="half" idx="10"/>
          </p:nvPr>
        </p:nvSpPr>
        <p:spPr/>
        <p:txBody>
          <a:bodyPr/>
          <a:lstStyle/>
          <a:p>
            <a:fld id="{AD5DA9B6-1864-4DF2-A586-09AE3F8B9117}" type="datetimeFigureOut">
              <a:rPr lang="en-IN" smtClean="0"/>
              <a:t>16-09-2022</a:t>
            </a:fld>
            <a:endParaRPr lang="en-IN"/>
          </a:p>
        </p:txBody>
      </p:sp>
      <p:sp>
        <p:nvSpPr>
          <p:cNvPr id="6" name="Footer Placeholder 5">
            <a:extLst>
              <a:ext uri="{FF2B5EF4-FFF2-40B4-BE49-F238E27FC236}">
                <a16:creationId xmlns:a16="http://schemas.microsoft.com/office/drawing/2014/main" id="{36C92383-89AA-3CF2-D610-AC229B94CB2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8F07422-625C-736E-D1A6-3D864B261046}"/>
              </a:ext>
            </a:extLst>
          </p:cNvPr>
          <p:cNvSpPr>
            <a:spLocks noGrp="1"/>
          </p:cNvSpPr>
          <p:nvPr>
            <p:ph type="sldNum" sz="quarter" idx="12"/>
          </p:nvPr>
        </p:nvSpPr>
        <p:spPr/>
        <p:txBody>
          <a:bodyPr/>
          <a:lstStyle/>
          <a:p>
            <a:fld id="{176402C0-9C01-4DA1-853A-DB77FF47EA16}" type="slidenum">
              <a:rPr lang="en-IN" smtClean="0"/>
              <a:t>‹#›</a:t>
            </a:fld>
            <a:endParaRPr lang="en-IN"/>
          </a:p>
        </p:txBody>
      </p:sp>
    </p:spTree>
    <p:extLst>
      <p:ext uri="{BB962C8B-B14F-4D97-AF65-F5344CB8AC3E}">
        <p14:creationId xmlns:p14="http://schemas.microsoft.com/office/powerpoint/2010/main" val="3303600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85F46-9DE3-B9F9-E894-5B13E6F2FDD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D123257-6B11-4FC3-344F-A997E915D2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84BE0F-03B8-2980-F510-C581DC95A2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FF868CEA-C895-B287-4410-A0F7F58373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F21CAE6-CBC1-419F-E11B-5A8B694F4AC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35EB9F2D-6B60-C751-6968-75E387D8F740}"/>
              </a:ext>
            </a:extLst>
          </p:cNvPr>
          <p:cNvSpPr>
            <a:spLocks noGrp="1"/>
          </p:cNvSpPr>
          <p:nvPr>
            <p:ph type="dt" sz="half" idx="10"/>
          </p:nvPr>
        </p:nvSpPr>
        <p:spPr/>
        <p:txBody>
          <a:bodyPr/>
          <a:lstStyle/>
          <a:p>
            <a:fld id="{AD5DA9B6-1864-4DF2-A586-09AE3F8B9117}" type="datetimeFigureOut">
              <a:rPr lang="en-IN" smtClean="0"/>
              <a:t>16-09-2022</a:t>
            </a:fld>
            <a:endParaRPr lang="en-IN"/>
          </a:p>
        </p:txBody>
      </p:sp>
      <p:sp>
        <p:nvSpPr>
          <p:cNvPr id="8" name="Footer Placeholder 7">
            <a:extLst>
              <a:ext uri="{FF2B5EF4-FFF2-40B4-BE49-F238E27FC236}">
                <a16:creationId xmlns:a16="http://schemas.microsoft.com/office/drawing/2014/main" id="{A147DC51-327E-4A70-9664-83FAF81A1110}"/>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E70C153C-7782-7885-31B2-08649CC4F38C}"/>
              </a:ext>
            </a:extLst>
          </p:cNvPr>
          <p:cNvSpPr>
            <a:spLocks noGrp="1"/>
          </p:cNvSpPr>
          <p:nvPr>
            <p:ph type="sldNum" sz="quarter" idx="12"/>
          </p:nvPr>
        </p:nvSpPr>
        <p:spPr/>
        <p:txBody>
          <a:bodyPr/>
          <a:lstStyle/>
          <a:p>
            <a:fld id="{176402C0-9C01-4DA1-853A-DB77FF47EA16}" type="slidenum">
              <a:rPr lang="en-IN" smtClean="0"/>
              <a:t>‹#›</a:t>
            </a:fld>
            <a:endParaRPr lang="en-IN"/>
          </a:p>
        </p:txBody>
      </p:sp>
    </p:spTree>
    <p:extLst>
      <p:ext uri="{BB962C8B-B14F-4D97-AF65-F5344CB8AC3E}">
        <p14:creationId xmlns:p14="http://schemas.microsoft.com/office/powerpoint/2010/main" val="2964580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62866-026C-B7FD-BDE6-C7E355328F3E}"/>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135657AF-5028-F5A2-FE35-DF59BF99F172}"/>
              </a:ext>
            </a:extLst>
          </p:cNvPr>
          <p:cNvSpPr>
            <a:spLocks noGrp="1"/>
          </p:cNvSpPr>
          <p:nvPr>
            <p:ph type="dt" sz="half" idx="10"/>
          </p:nvPr>
        </p:nvSpPr>
        <p:spPr/>
        <p:txBody>
          <a:bodyPr/>
          <a:lstStyle/>
          <a:p>
            <a:fld id="{AD5DA9B6-1864-4DF2-A586-09AE3F8B9117}" type="datetimeFigureOut">
              <a:rPr lang="en-IN" smtClean="0"/>
              <a:t>16-09-2022</a:t>
            </a:fld>
            <a:endParaRPr lang="en-IN"/>
          </a:p>
        </p:txBody>
      </p:sp>
      <p:sp>
        <p:nvSpPr>
          <p:cNvPr id="4" name="Footer Placeholder 3">
            <a:extLst>
              <a:ext uri="{FF2B5EF4-FFF2-40B4-BE49-F238E27FC236}">
                <a16:creationId xmlns:a16="http://schemas.microsoft.com/office/drawing/2014/main" id="{7A3B17E4-055B-F653-A405-7D7C3B84AE95}"/>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3020AD10-B8CD-25B5-01AA-FF54738D87E0}"/>
              </a:ext>
            </a:extLst>
          </p:cNvPr>
          <p:cNvSpPr>
            <a:spLocks noGrp="1"/>
          </p:cNvSpPr>
          <p:nvPr>
            <p:ph type="sldNum" sz="quarter" idx="12"/>
          </p:nvPr>
        </p:nvSpPr>
        <p:spPr/>
        <p:txBody>
          <a:bodyPr/>
          <a:lstStyle/>
          <a:p>
            <a:fld id="{176402C0-9C01-4DA1-853A-DB77FF47EA16}" type="slidenum">
              <a:rPr lang="en-IN" smtClean="0"/>
              <a:t>‹#›</a:t>
            </a:fld>
            <a:endParaRPr lang="en-IN"/>
          </a:p>
        </p:txBody>
      </p:sp>
    </p:spTree>
    <p:extLst>
      <p:ext uri="{BB962C8B-B14F-4D97-AF65-F5344CB8AC3E}">
        <p14:creationId xmlns:p14="http://schemas.microsoft.com/office/powerpoint/2010/main" val="3906987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F782E6-7EC7-6EA6-E4D4-785D7E4C365E}"/>
              </a:ext>
            </a:extLst>
          </p:cNvPr>
          <p:cNvSpPr>
            <a:spLocks noGrp="1"/>
          </p:cNvSpPr>
          <p:nvPr>
            <p:ph type="dt" sz="half" idx="10"/>
          </p:nvPr>
        </p:nvSpPr>
        <p:spPr/>
        <p:txBody>
          <a:bodyPr/>
          <a:lstStyle/>
          <a:p>
            <a:fld id="{AD5DA9B6-1864-4DF2-A586-09AE3F8B9117}" type="datetimeFigureOut">
              <a:rPr lang="en-IN" smtClean="0"/>
              <a:t>16-09-2022</a:t>
            </a:fld>
            <a:endParaRPr lang="en-IN"/>
          </a:p>
        </p:txBody>
      </p:sp>
      <p:sp>
        <p:nvSpPr>
          <p:cNvPr id="3" name="Footer Placeholder 2">
            <a:extLst>
              <a:ext uri="{FF2B5EF4-FFF2-40B4-BE49-F238E27FC236}">
                <a16:creationId xmlns:a16="http://schemas.microsoft.com/office/drawing/2014/main" id="{52528EF6-1761-23AA-4E65-B850AA030537}"/>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AE66B234-7783-DBCE-6033-7CBCDD85E420}"/>
              </a:ext>
            </a:extLst>
          </p:cNvPr>
          <p:cNvSpPr>
            <a:spLocks noGrp="1"/>
          </p:cNvSpPr>
          <p:nvPr>
            <p:ph type="sldNum" sz="quarter" idx="12"/>
          </p:nvPr>
        </p:nvSpPr>
        <p:spPr/>
        <p:txBody>
          <a:bodyPr/>
          <a:lstStyle/>
          <a:p>
            <a:fld id="{176402C0-9C01-4DA1-853A-DB77FF47EA16}" type="slidenum">
              <a:rPr lang="en-IN" smtClean="0"/>
              <a:t>‹#›</a:t>
            </a:fld>
            <a:endParaRPr lang="en-IN"/>
          </a:p>
        </p:txBody>
      </p:sp>
    </p:spTree>
    <p:extLst>
      <p:ext uri="{BB962C8B-B14F-4D97-AF65-F5344CB8AC3E}">
        <p14:creationId xmlns:p14="http://schemas.microsoft.com/office/powerpoint/2010/main" val="1014590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4C65D-D806-A609-9E9D-589687453B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2371086C-4900-F48B-C547-B35D414630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F0AAF35F-4258-DBD5-2CD7-6728A8E4AC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838F33-6B90-7357-F737-3FDC40AE15E2}"/>
              </a:ext>
            </a:extLst>
          </p:cNvPr>
          <p:cNvSpPr>
            <a:spLocks noGrp="1"/>
          </p:cNvSpPr>
          <p:nvPr>
            <p:ph type="dt" sz="half" idx="10"/>
          </p:nvPr>
        </p:nvSpPr>
        <p:spPr/>
        <p:txBody>
          <a:bodyPr/>
          <a:lstStyle/>
          <a:p>
            <a:fld id="{AD5DA9B6-1864-4DF2-A586-09AE3F8B9117}" type="datetimeFigureOut">
              <a:rPr lang="en-IN" smtClean="0"/>
              <a:t>16-09-2022</a:t>
            </a:fld>
            <a:endParaRPr lang="en-IN"/>
          </a:p>
        </p:txBody>
      </p:sp>
      <p:sp>
        <p:nvSpPr>
          <p:cNvPr id="6" name="Footer Placeholder 5">
            <a:extLst>
              <a:ext uri="{FF2B5EF4-FFF2-40B4-BE49-F238E27FC236}">
                <a16:creationId xmlns:a16="http://schemas.microsoft.com/office/drawing/2014/main" id="{9DCA7AF6-E713-4559-35C6-1DDD686A3B5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0617BCB-8C7D-B5B7-3103-FE053980939B}"/>
              </a:ext>
            </a:extLst>
          </p:cNvPr>
          <p:cNvSpPr>
            <a:spLocks noGrp="1"/>
          </p:cNvSpPr>
          <p:nvPr>
            <p:ph type="sldNum" sz="quarter" idx="12"/>
          </p:nvPr>
        </p:nvSpPr>
        <p:spPr/>
        <p:txBody>
          <a:bodyPr/>
          <a:lstStyle/>
          <a:p>
            <a:fld id="{176402C0-9C01-4DA1-853A-DB77FF47EA16}" type="slidenum">
              <a:rPr lang="en-IN" smtClean="0"/>
              <a:t>‹#›</a:t>
            </a:fld>
            <a:endParaRPr lang="en-IN"/>
          </a:p>
        </p:txBody>
      </p:sp>
    </p:spTree>
    <p:extLst>
      <p:ext uri="{BB962C8B-B14F-4D97-AF65-F5344CB8AC3E}">
        <p14:creationId xmlns:p14="http://schemas.microsoft.com/office/powerpoint/2010/main" val="2078439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4B009-B2D1-F573-05A1-CACFBAD71D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F1723FE3-DBAC-C15A-549B-609954D4D1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C77DCFCD-B85C-BC39-95A4-17D6252738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7DC7E0-659F-D566-CF60-4399FE2DC11B}"/>
              </a:ext>
            </a:extLst>
          </p:cNvPr>
          <p:cNvSpPr>
            <a:spLocks noGrp="1"/>
          </p:cNvSpPr>
          <p:nvPr>
            <p:ph type="dt" sz="half" idx="10"/>
          </p:nvPr>
        </p:nvSpPr>
        <p:spPr/>
        <p:txBody>
          <a:bodyPr/>
          <a:lstStyle/>
          <a:p>
            <a:fld id="{AD5DA9B6-1864-4DF2-A586-09AE3F8B9117}" type="datetimeFigureOut">
              <a:rPr lang="en-IN" smtClean="0"/>
              <a:t>16-09-2022</a:t>
            </a:fld>
            <a:endParaRPr lang="en-IN"/>
          </a:p>
        </p:txBody>
      </p:sp>
      <p:sp>
        <p:nvSpPr>
          <p:cNvPr id="6" name="Footer Placeholder 5">
            <a:extLst>
              <a:ext uri="{FF2B5EF4-FFF2-40B4-BE49-F238E27FC236}">
                <a16:creationId xmlns:a16="http://schemas.microsoft.com/office/drawing/2014/main" id="{7CFE4AD3-3870-0AC0-D23B-787C211E204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D8FA2FA-E59E-FD6D-BB6F-E948F5A57881}"/>
              </a:ext>
            </a:extLst>
          </p:cNvPr>
          <p:cNvSpPr>
            <a:spLocks noGrp="1"/>
          </p:cNvSpPr>
          <p:nvPr>
            <p:ph type="sldNum" sz="quarter" idx="12"/>
          </p:nvPr>
        </p:nvSpPr>
        <p:spPr/>
        <p:txBody>
          <a:bodyPr/>
          <a:lstStyle/>
          <a:p>
            <a:fld id="{176402C0-9C01-4DA1-853A-DB77FF47EA16}" type="slidenum">
              <a:rPr lang="en-IN" smtClean="0"/>
              <a:t>‹#›</a:t>
            </a:fld>
            <a:endParaRPr lang="en-IN"/>
          </a:p>
        </p:txBody>
      </p:sp>
    </p:spTree>
    <p:extLst>
      <p:ext uri="{BB962C8B-B14F-4D97-AF65-F5344CB8AC3E}">
        <p14:creationId xmlns:p14="http://schemas.microsoft.com/office/powerpoint/2010/main" val="1096120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1016A-029C-2532-030A-8E7CB60BE252}"/>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84579E1-9714-C338-70E2-868C634800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00F520A-D43B-FC8F-9933-E3CDB2CF57E7}"/>
              </a:ext>
            </a:extLst>
          </p:cNvPr>
          <p:cNvSpPr>
            <a:spLocks noGrp="1"/>
          </p:cNvSpPr>
          <p:nvPr>
            <p:ph type="dt" sz="half" idx="10"/>
          </p:nvPr>
        </p:nvSpPr>
        <p:spPr/>
        <p:txBody>
          <a:bodyPr/>
          <a:lstStyle/>
          <a:p>
            <a:fld id="{AD5DA9B6-1864-4DF2-A586-09AE3F8B9117}" type="datetimeFigureOut">
              <a:rPr lang="en-IN" smtClean="0"/>
              <a:t>16-09-2022</a:t>
            </a:fld>
            <a:endParaRPr lang="en-IN"/>
          </a:p>
        </p:txBody>
      </p:sp>
      <p:sp>
        <p:nvSpPr>
          <p:cNvPr id="5" name="Footer Placeholder 4">
            <a:extLst>
              <a:ext uri="{FF2B5EF4-FFF2-40B4-BE49-F238E27FC236}">
                <a16:creationId xmlns:a16="http://schemas.microsoft.com/office/drawing/2014/main" id="{31B6D45B-F4E9-F9D3-9D51-6B21E39DAE1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15EBC76-396E-CF70-B567-9A5590FD4964}"/>
              </a:ext>
            </a:extLst>
          </p:cNvPr>
          <p:cNvSpPr>
            <a:spLocks noGrp="1"/>
          </p:cNvSpPr>
          <p:nvPr>
            <p:ph type="sldNum" sz="quarter" idx="12"/>
          </p:nvPr>
        </p:nvSpPr>
        <p:spPr/>
        <p:txBody>
          <a:bodyPr/>
          <a:lstStyle/>
          <a:p>
            <a:fld id="{176402C0-9C01-4DA1-853A-DB77FF47EA16}" type="slidenum">
              <a:rPr lang="en-IN" smtClean="0"/>
              <a:t>‹#›</a:t>
            </a:fld>
            <a:endParaRPr lang="en-IN"/>
          </a:p>
        </p:txBody>
      </p:sp>
    </p:spTree>
    <p:extLst>
      <p:ext uri="{BB962C8B-B14F-4D97-AF65-F5344CB8AC3E}">
        <p14:creationId xmlns:p14="http://schemas.microsoft.com/office/powerpoint/2010/main" val="4172780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84EEFA-ECF4-F7DD-B41E-191F72B4A49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2707D38-A29C-2AE5-A086-7C0D94EF61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1447F0-F677-8542-335C-ED5CF8893C34}"/>
              </a:ext>
            </a:extLst>
          </p:cNvPr>
          <p:cNvSpPr>
            <a:spLocks noGrp="1"/>
          </p:cNvSpPr>
          <p:nvPr>
            <p:ph type="dt" sz="half" idx="10"/>
          </p:nvPr>
        </p:nvSpPr>
        <p:spPr/>
        <p:txBody>
          <a:bodyPr/>
          <a:lstStyle/>
          <a:p>
            <a:fld id="{AD5DA9B6-1864-4DF2-A586-09AE3F8B9117}" type="datetimeFigureOut">
              <a:rPr lang="en-IN" smtClean="0"/>
              <a:t>16-09-2022</a:t>
            </a:fld>
            <a:endParaRPr lang="en-IN"/>
          </a:p>
        </p:txBody>
      </p:sp>
      <p:sp>
        <p:nvSpPr>
          <p:cNvPr id="5" name="Footer Placeholder 4">
            <a:extLst>
              <a:ext uri="{FF2B5EF4-FFF2-40B4-BE49-F238E27FC236}">
                <a16:creationId xmlns:a16="http://schemas.microsoft.com/office/drawing/2014/main" id="{5220E9AB-46AA-F6E8-DBBA-A90C57E42F6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9002138-E9FA-20E1-CECE-F87FAFF0642D}"/>
              </a:ext>
            </a:extLst>
          </p:cNvPr>
          <p:cNvSpPr>
            <a:spLocks noGrp="1"/>
          </p:cNvSpPr>
          <p:nvPr>
            <p:ph type="sldNum" sz="quarter" idx="12"/>
          </p:nvPr>
        </p:nvSpPr>
        <p:spPr/>
        <p:txBody>
          <a:bodyPr/>
          <a:lstStyle/>
          <a:p>
            <a:fld id="{176402C0-9C01-4DA1-853A-DB77FF47EA16}" type="slidenum">
              <a:rPr lang="en-IN" smtClean="0"/>
              <a:t>‹#›</a:t>
            </a:fld>
            <a:endParaRPr lang="en-IN"/>
          </a:p>
        </p:txBody>
      </p:sp>
    </p:spTree>
    <p:extLst>
      <p:ext uri="{BB962C8B-B14F-4D97-AF65-F5344CB8AC3E}">
        <p14:creationId xmlns:p14="http://schemas.microsoft.com/office/powerpoint/2010/main" val="3409525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A58559-92A0-8611-6232-6ABB7B2277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B2284A7-96EF-6D62-A36E-D5C4938200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53278C2-D637-6F83-0F38-DDAB160558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5DA9B6-1864-4DF2-A586-09AE3F8B9117}" type="datetimeFigureOut">
              <a:rPr lang="en-IN" smtClean="0"/>
              <a:t>16-09-2022</a:t>
            </a:fld>
            <a:endParaRPr lang="en-IN"/>
          </a:p>
        </p:txBody>
      </p:sp>
      <p:sp>
        <p:nvSpPr>
          <p:cNvPr id="5" name="Footer Placeholder 4">
            <a:extLst>
              <a:ext uri="{FF2B5EF4-FFF2-40B4-BE49-F238E27FC236}">
                <a16:creationId xmlns:a16="http://schemas.microsoft.com/office/drawing/2014/main" id="{E5BBFDB7-4F6C-DC17-E7E1-DD3D336874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8227CEC-FBE0-371D-A801-93F30DBC0B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6402C0-9C01-4DA1-853A-DB77FF47EA16}" type="slidenum">
              <a:rPr lang="en-IN" smtClean="0"/>
              <a:t>‹#›</a:t>
            </a:fld>
            <a:endParaRPr lang="en-IN"/>
          </a:p>
        </p:txBody>
      </p:sp>
    </p:spTree>
    <p:extLst>
      <p:ext uri="{BB962C8B-B14F-4D97-AF65-F5344CB8AC3E}">
        <p14:creationId xmlns:p14="http://schemas.microsoft.com/office/powerpoint/2010/main" val="23539801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DF832-895D-6621-108B-95A013782933}"/>
              </a:ext>
            </a:extLst>
          </p:cNvPr>
          <p:cNvSpPr>
            <a:spLocks noGrp="1"/>
          </p:cNvSpPr>
          <p:nvPr>
            <p:ph type="title"/>
          </p:nvPr>
        </p:nvSpPr>
        <p:spPr>
          <a:xfrm>
            <a:off x="201168" y="365125"/>
            <a:ext cx="11777472" cy="6355715"/>
          </a:xfrm>
        </p:spPr>
        <p:txBody>
          <a:bodyPr>
            <a:normAutofit/>
          </a:bodyPr>
          <a:lstStyle/>
          <a:p>
            <a:pPr algn="ctr"/>
            <a:br>
              <a:rPr lang="en-US" sz="7200" dirty="0">
                <a:latin typeface="Times New Roman" panose="02020603050405020304" pitchFamily="18" charset="0"/>
                <a:cs typeface="Times New Roman" panose="02020603050405020304" pitchFamily="18" charset="0"/>
              </a:rPr>
            </a:br>
            <a:br>
              <a:rPr lang="en-US" sz="7200" dirty="0">
                <a:latin typeface="Times New Roman" panose="02020603050405020304" pitchFamily="18" charset="0"/>
                <a:cs typeface="Times New Roman" panose="02020603050405020304" pitchFamily="18" charset="0"/>
              </a:rPr>
            </a:br>
            <a:r>
              <a:rPr lang="en-US" sz="7200" dirty="0">
                <a:latin typeface="Times New Roman" panose="02020603050405020304" pitchFamily="18" charset="0"/>
                <a:cs typeface="Times New Roman" panose="02020603050405020304" pitchFamily="18" charset="0"/>
              </a:rPr>
              <a:t>HOLDING ACCOUNT</a:t>
            </a:r>
            <a:br>
              <a:rPr lang="en-US" sz="72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in PFMS EAT Module</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PFMS State Directorate, West Bengal</a:t>
            </a:r>
            <a:endParaRPr lang="en-IN"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4828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3AE22-890E-A052-866B-B30619E7EE3D}"/>
              </a:ext>
            </a:extLst>
          </p:cNvPr>
          <p:cNvSpPr>
            <a:spLocks noGrp="1"/>
          </p:cNvSpPr>
          <p:nvPr>
            <p:ph type="ctrTitle"/>
          </p:nvPr>
        </p:nvSpPr>
        <p:spPr>
          <a:xfrm>
            <a:off x="1524000" y="118873"/>
            <a:ext cx="9144000" cy="868679"/>
          </a:xfrm>
        </p:spPr>
        <p:txBody>
          <a:bodyPr>
            <a:normAutofit fontScale="90000"/>
          </a:bodyPr>
          <a:lstStyle/>
          <a:p>
            <a:r>
              <a:rPr lang="en-US" dirty="0">
                <a:latin typeface="Times New Roman" panose="02020603050405020304" pitchFamily="18" charset="0"/>
                <a:cs typeface="Times New Roman" panose="02020603050405020304" pitchFamily="18" charset="0"/>
              </a:rPr>
              <a:t>General Information</a:t>
            </a:r>
            <a:endParaRPr lang="en-IN"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F3DB9117-91B4-95A8-E61D-CE4DF535A9B3}"/>
              </a:ext>
            </a:extLst>
          </p:cNvPr>
          <p:cNvSpPr>
            <a:spLocks noGrp="1"/>
          </p:cNvSpPr>
          <p:nvPr>
            <p:ph type="subTitle" idx="1"/>
          </p:nvPr>
        </p:nvSpPr>
        <p:spPr>
          <a:xfrm>
            <a:off x="374904" y="1069848"/>
            <a:ext cx="11448288" cy="5504688"/>
          </a:xfrm>
        </p:spPr>
        <p:txBody>
          <a:bodyPr/>
          <a:lstStyle/>
          <a:p>
            <a:pPr marL="342900" indent="-34290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 separate Bank Account to be called ‘Holding Account’ shall be opened for each Scheme by each Implementing Agencies handling Tax/Deductions.</a:t>
            </a:r>
          </a:p>
          <a:p>
            <a:pPr algn="just"/>
            <a:endParaRPr lang="en-US"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Bank Account is required to be opened </a:t>
            </a:r>
            <a:r>
              <a:rPr lang="en-US" dirty="0" err="1">
                <a:latin typeface="Times New Roman" panose="02020603050405020304" pitchFamily="18" charset="0"/>
                <a:cs typeface="Times New Roman" panose="02020603050405020304" pitchFamily="18" charset="0"/>
              </a:rPr>
              <a:t>preferebly</a:t>
            </a:r>
            <a:r>
              <a:rPr lang="en-US" dirty="0">
                <a:latin typeface="Times New Roman" panose="02020603050405020304" pitchFamily="18" charset="0"/>
                <a:cs typeface="Times New Roman" panose="02020603050405020304" pitchFamily="18" charset="0"/>
              </a:rPr>
              <a:t> in the same Bank as is the SNA/ZBA Bank Account.</a:t>
            </a:r>
          </a:p>
          <a:p>
            <a:pPr algn="just"/>
            <a:endParaRPr lang="en-US"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It is a non-interest bearing Account &amp; used only for transfer of Funds from PFMS (Not for any other source).</a:t>
            </a:r>
          </a:p>
          <a:p>
            <a:pPr algn="just"/>
            <a:endParaRPr lang="en-US"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Money can be held in ‘Holding Account’ for 14 Days at Max.</a:t>
            </a:r>
          </a:p>
          <a:p>
            <a:pPr algn="just"/>
            <a:endParaRPr lang="en-US"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Payment of deductions from ‘Holding Account’ would be made outside PFMS (Cheques, Challan, Internet Banking etc.)</a:t>
            </a:r>
          </a:p>
          <a:p>
            <a:pPr marL="342900" indent="-342900" algn="l">
              <a:buFont typeface="Arial" panose="020B0604020202020204" pitchFamily="34" charset="0"/>
              <a:buChar char="•"/>
            </a:pPr>
            <a:endParaRPr lang="en-IN" dirty="0"/>
          </a:p>
        </p:txBody>
      </p:sp>
    </p:spTree>
    <p:extLst>
      <p:ext uri="{BB962C8B-B14F-4D97-AF65-F5344CB8AC3E}">
        <p14:creationId xmlns:p14="http://schemas.microsoft.com/office/powerpoint/2010/main" val="4290864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AE804-AF20-4A18-139A-7A3A3A5685BE}"/>
              </a:ext>
            </a:extLst>
          </p:cNvPr>
          <p:cNvSpPr>
            <a:spLocks noGrp="1"/>
          </p:cNvSpPr>
          <p:nvPr>
            <p:ph type="title"/>
          </p:nvPr>
        </p:nvSpPr>
        <p:spPr>
          <a:xfrm>
            <a:off x="838200" y="82295"/>
            <a:ext cx="10515600" cy="493777"/>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Registration of Holding Account</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187A356-97A7-9FF6-8A49-7F32ABC792CA}"/>
              </a:ext>
            </a:extLst>
          </p:cNvPr>
          <p:cNvSpPr>
            <a:spLocks noGrp="1"/>
          </p:cNvSpPr>
          <p:nvPr>
            <p:ph idx="1"/>
          </p:nvPr>
        </p:nvSpPr>
        <p:spPr>
          <a:xfrm>
            <a:off x="838200" y="685800"/>
            <a:ext cx="10515600" cy="5742432"/>
          </a:xfrm>
        </p:spPr>
        <p:txBody>
          <a:bodyPr>
            <a:normAutofit/>
          </a:bodyPr>
          <a:lstStyle/>
          <a:p>
            <a:pPr algn="just"/>
            <a:r>
              <a:rPr lang="en-US" dirty="0"/>
              <a:t>Login with Agency Admin </a:t>
            </a:r>
            <a:r>
              <a:rPr lang="en-US" dirty="0">
                <a:sym typeface="Wingdings" panose="05000000000000000000" pitchFamily="2" charset="2"/>
              </a:rPr>
              <a:t> My Schemes  Register New Scheme </a:t>
            </a:r>
            <a:r>
              <a:rPr lang="en-US" b="0" i="0" dirty="0">
                <a:effectLst/>
              </a:rPr>
              <a:t>click on </a:t>
            </a:r>
            <a:r>
              <a:rPr lang="en-US" b="1" i="0" dirty="0">
                <a:solidFill>
                  <a:srgbClr val="FF0000"/>
                </a:solidFill>
                <a:effectLst/>
              </a:rPr>
              <a:t>select scheme</a:t>
            </a:r>
            <a:r>
              <a:rPr lang="en-US" b="1" i="0" dirty="0">
                <a:effectLst/>
              </a:rPr>
              <a:t> </a:t>
            </a:r>
            <a:r>
              <a:rPr lang="en-US" dirty="0">
                <a:sym typeface="Wingdings" panose="05000000000000000000" pitchFamily="2" charset="2"/>
              </a:rPr>
              <a:t></a:t>
            </a:r>
          </a:p>
          <a:p>
            <a:pPr marL="0" indent="0" algn="just">
              <a:buNone/>
            </a:pPr>
            <a:endParaRPr lang="en-IN" dirty="0"/>
          </a:p>
        </p:txBody>
      </p:sp>
      <p:pic>
        <p:nvPicPr>
          <p:cNvPr id="5" name="Picture 4">
            <a:extLst>
              <a:ext uri="{FF2B5EF4-FFF2-40B4-BE49-F238E27FC236}">
                <a16:creationId xmlns:a16="http://schemas.microsoft.com/office/drawing/2014/main" id="{278FB052-C690-B764-F27E-FAB6FC37B5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17904"/>
            <a:ext cx="12106656" cy="5257801"/>
          </a:xfrm>
          <a:prstGeom prst="rect">
            <a:avLst/>
          </a:prstGeom>
        </p:spPr>
      </p:pic>
    </p:spTree>
    <p:extLst>
      <p:ext uri="{BB962C8B-B14F-4D97-AF65-F5344CB8AC3E}">
        <p14:creationId xmlns:p14="http://schemas.microsoft.com/office/powerpoint/2010/main" val="3459925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A8D74-73F0-D0B1-096C-6225AC5126E8}"/>
              </a:ext>
            </a:extLst>
          </p:cNvPr>
          <p:cNvSpPr>
            <a:spLocks noGrp="1"/>
          </p:cNvSpPr>
          <p:nvPr>
            <p:ph type="ctrTitle"/>
          </p:nvPr>
        </p:nvSpPr>
        <p:spPr>
          <a:xfrm>
            <a:off x="1524000" y="128017"/>
            <a:ext cx="9144000" cy="512064"/>
          </a:xfrm>
        </p:spPr>
        <p:txBody>
          <a:bodyPr>
            <a:normAutofit fontScale="90000"/>
          </a:bodyPr>
          <a:lstStyle/>
          <a:p>
            <a:r>
              <a:rPr lang="en-US" sz="4000" dirty="0">
                <a:latin typeface="Times New Roman" panose="02020603050405020304" pitchFamily="18" charset="0"/>
                <a:cs typeface="Times New Roman" panose="02020603050405020304" pitchFamily="18" charset="0"/>
              </a:rPr>
              <a:t>Registration of Holding Account – contd.</a:t>
            </a:r>
            <a:endParaRPr lang="en-IN" sz="4000" dirty="0"/>
          </a:p>
        </p:txBody>
      </p:sp>
      <p:sp>
        <p:nvSpPr>
          <p:cNvPr id="3" name="Subtitle 2">
            <a:extLst>
              <a:ext uri="{FF2B5EF4-FFF2-40B4-BE49-F238E27FC236}">
                <a16:creationId xmlns:a16="http://schemas.microsoft.com/office/drawing/2014/main" id="{4A9C89A3-BFEC-0EDD-6BB3-A180A932D7B9}"/>
              </a:ext>
            </a:extLst>
          </p:cNvPr>
          <p:cNvSpPr>
            <a:spLocks noGrp="1"/>
          </p:cNvSpPr>
          <p:nvPr>
            <p:ph type="subTitle" idx="1"/>
          </p:nvPr>
        </p:nvSpPr>
        <p:spPr>
          <a:xfrm>
            <a:off x="329184" y="640081"/>
            <a:ext cx="11457432" cy="6089903"/>
          </a:xfrm>
        </p:spPr>
        <p:txBody>
          <a:bodyPr/>
          <a:lstStyle/>
          <a:p>
            <a:pPr algn="just"/>
            <a:r>
              <a:rPr lang="en-US" dirty="0"/>
              <a:t>Enter </a:t>
            </a:r>
            <a:r>
              <a:rPr lang="en-US" b="0" i="0" dirty="0">
                <a:effectLst/>
              </a:rPr>
              <a:t>your Scheme </a:t>
            </a:r>
            <a:r>
              <a:rPr lang="en-US" dirty="0"/>
              <a:t>C</a:t>
            </a:r>
            <a:r>
              <a:rPr lang="en-US" b="0" i="0" dirty="0">
                <a:effectLst/>
              </a:rPr>
              <a:t>ode &amp; click on  </a:t>
            </a:r>
            <a:r>
              <a:rPr lang="en-US" b="1" i="0" dirty="0">
                <a:solidFill>
                  <a:srgbClr val="FF0000"/>
                </a:solidFill>
                <a:effectLst/>
              </a:rPr>
              <a:t>search</a:t>
            </a:r>
            <a:r>
              <a:rPr lang="en-US" b="0" i="0" dirty="0">
                <a:effectLst/>
              </a:rPr>
              <a:t> </a:t>
            </a:r>
            <a:r>
              <a:rPr lang="en-US" b="0" i="0" dirty="0">
                <a:effectLst/>
                <a:sym typeface="Wingdings" panose="05000000000000000000" pitchFamily="2" charset="2"/>
              </a:rPr>
              <a:t></a:t>
            </a:r>
            <a:r>
              <a:rPr lang="en-US" b="0" i="0" dirty="0">
                <a:effectLst/>
              </a:rPr>
              <a:t> then the Scheme name will appear on screen, select the Scheme </a:t>
            </a:r>
            <a:r>
              <a:rPr lang="en-US" b="0" i="0" dirty="0">
                <a:effectLst/>
                <a:sym typeface="Wingdings" panose="05000000000000000000" pitchFamily="2" charset="2"/>
              </a:rPr>
              <a:t></a:t>
            </a:r>
          </a:p>
          <a:p>
            <a:pPr algn="just"/>
            <a:endParaRPr lang="en-US" b="0" i="0" dirty="0">
              <a:effectLst/>
              <a:sym typeface="Wingdings" panose="05000000000000000000" pitchFamily="2" charset="2"/>
            </a:endParaRPr>
          </a:p>
          <a:p>
            <a:pPr algn="just"/>
            <a:endParaRPr lang="en-IN" dirty="0"/>
          </a:p>
        </p:txBody>
      </p:sp>
      <p:pic>
        <p:nvPicPr>
          <p:cNvPr id="5" name="Picture 4">
            <a:extLst>
              <a:ext uri="{FF2B5EF4-FFF2-40B4-BE49-F238E27FC236}">
                <a16:creationId xmlns:a16="http://schemas.microsoft.com/office/drawing/2014/main" id="{AD2F404E-4CB7-705F-CD65-98CA4558FA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 y="1371600"/>
            <a:ext cx="12118848" cy="5478495"/>
          </a:xfrm>
          <a:prstGeom prst="rect">
            <a:avLst/>
          </a:prstGeom>
        </p:spPr>
      </p:pic>
    </p:spTree>
    <p:extLst>
      <p:ext uri="{BB962C8B-B14F-4D97-AF65-F5344CB8AC3E}">
        <p14:creationId xmlns:p14="http://schemas.microsoft.com/office/powerpoint/2010/main" val="3187369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A8D74-73F0-D0B1-096C-6225AC5126E8}"/>
              </a:ext>
            </a:extLst>
          </p:cNvPr>
          <p:cNvSpPr>
            <a:spLocks noGrp="1"/>
          </p:cNvSpPr>
          <p:nvPr>
            <p:ph type="ctrTitle"/>
          </p:nvPr>
        </p:nvSpPr>
        <p:spPr>
          <a:xfrm>
            <a:off x="1524000" y="128017"/>
            <a:ext cx="9144000" cy="484632"/>
          </a:xfrm>
        </p:spPr>
        <p:txBody>
          <a:bodyPr>
            <a:normAutofit fontScale="90000"/>
          </a:bodyPr>
          <a:lstStyle/>
          <a:p>
            <a:r>
              <a:rPr lang="en-US" sz="4000" dirty="0">
                <a:latin typeface="Times New Roman" panose="02020603050405020304" pitchFamily="18" charset="0"/>
                <a:cs typeface="Times New Roman" panose="02020603050405020304" pitchFamily="18" charset="0"/>
              </a:rPr>
              <a:t>Registration of Holding Account – contd.</a:t>
            </a:r>
            <a:endParaRPr lang="en-IN" sz="4000" dirty="0"/>
          </a:p>
        </p:txBody>
      </p:sp>
      <p:sp>
        <p:nvSpPr>
          <p:cNvPr id="3" name="Subtitle 2">
            <a:extLst>
              <a:ext uri="{FF2B5EF4-FFF2-40B4-BE49-F238E27FC236}">
                <a16:creationId xmlns:a16="http://schemas.microsoft.com/office/drawing/2014/main" id="{4A9C89A3-BFEC-0EDD-6BB3-A180A932D7B9}"/>
              </a:ext>
            </a:extLst>
          </p:cNvPr>
          <p:cNvSpPr>
            <a:spLocks noGrp="1"/>
          </p:cNvSpPr>
          <p:nvPr>
            <p:ph type="subTitle" idx="1"/>
          </p:nvPr>
        </p:nvSpPr>
        <p:spPr>
          <a:xfrm>
            <a:off x="329184" y="612649"/>
            <a:ext cx="11457432" cy="6117335"/>
          </a:xfrm>
        </p:spPr>
        <p:txBody>
          <a:bodyPr/>
          <a:lstStyle/>
          <a:p>
            <a:pPr algn="just"/>
            <a:r>
              <a:rPr lang="en-US" dirty="0"/>
              <a:t>S</a:t>
            </a:r>
            <a:r>
              <a:rPr lang="en-US" b="0" i="0" dirty="0">
                <a:effectLst/>
              </a:rPr>
              <a:t>elect appropriate Funding </a:t>
            </a:r>
            <a:r>
              <a:rPr lang="en-US" dirty="0"/>
              <a:t>L</a:t>
            </a:r>
            <a:r>
              <a:rPr lang="en-US" b="0" i="0" dirty="0">
                <a:effectLst/>
              </a:rPr>
              <a:t>evel </a:t>
            </a:r>
            <a:r>
              <a:rPr lang="en-US" dirty="0"/>
              <a:t>A</a:t>
            </a:r>
            <a:r>
              <a:rPr lang="en-US" b="0" i="0" dirty="0">
                <a:effectLst/>
              </a:rPr>
              <a:t>gency as </a:t>
            </a:r>
            <a:r>
              <a:rPr lang="en-US" b="1" i="0" dirty="0">
                <a:solidFill>
                  <a:srgbClr val="FF0000"/>
                </a:solidFill>
                <a:effectLst/>
              </a:rPr>
              <a:t>"I will receive funds from this agency“</a:t>
            </a:r>
            <a:r>
              <a:rPr lang="en-US" b="1" i="0" dirty="0">
                <a:effectLst/>
              </a:rPr>
              <a:t> </a:t>
            </a:r>
            <a:r>
              <a:rPr lang="en-US" i="0" dirty="0">
                <a:effectLst/>
              </a:rPr>
              <a:t>(Only for SNA, Funding </a:t>
            </a:r>
            <a:r>
              <a:rPr lang="en-US" dirty="0"/>
              <a:t>L</a:t>
            </a:r>
            <a:r>
              <a:rPr lang="en-US" i="0" dirty="0">
                <a:effectLst/>
              </a:rPr>
              <a:t>evel will be the State Government)</a:t>
            </a:r>
            <a:r>
              <a:rPr lang="en-US" b="1" i="0" dirty="0">
                <a:effectLst/>
              </a:rPr>
              <a:t> </a:t>
            </a:r>
            <a:r>
              <a:rPr lang="en-US" b="0" i="0" dirty="0">
                <a:effectLst/>
              </a:rPr>
              <a:t>then click on </a:t>
            </a:r>
            <a:r>
              <a:rPr lang="en-US" b="1" i="0" dirty="0">
                <a:solidFill>
                  <a:srgbClr val="FF0000"/>
                </a:solidFill>
                <a:effectLst/>
              </a:rPr>
              <a:t>search</a:t>
            </a:r>
            <a:r>
              <a:rPr lang="en-US" b="0" i="0" dirty="0">
                <a:effectLst/>
              </a:rPr>
              <a:t> </a:t>
            </a:r>
            <a:r>
              <a:rPr lang="en-US" b="0" i="0" dirty="0">
                <a:effectLst/>
                <a:sym typeface="Wingdings" panose="05000000000000000000" pitchFamily="2" charset="2"/>
              </a:rPr>
              <a:t></a:t>
            </a:r>
          </a:p>
          <a:p>
            <a:pPr algn="just"/>
            <a:endParaRPr lang="en-IN" dirty="0"/>
          </a:p>
        </p:txBody>
      </p:sp>
      <p:pic>
        <p:nvPicPr>
          <p:cNvPr id="5" name="Picture 4">
            <a:extLst>
              <a:ext uri="{FF2B5EF4-FFF2-40B4-BE49-F238E27FC236}">
                <a16:creationId xmlns:a16="http://schemas.microsoft.com/office/drawing/2014/main" id="{E4FE33B6-321F-412C-A826-0B234BB5A0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8" y="1353312"/>
            <a:ext cx="12127992" cy="5496783"/>
          </a:xfrm>
          <a:prstGeom prst="rect">
            <a:avLst/>
          </a:prstGeom>
        </p:spPr>
      </p:pic>
    </p:spTree>
    <p:extLst>
      <p:ext uri="{BB962C8B-B14F-4D97-AF65-F5344CB8AC3E}">
        <p14:creationId xmlns:p14="http://schemas.microsoft.com/office/powerpoint/2010/main" val="2303361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A8D74-73F0-D0B1-096C-6225AC5126E8}"/>
              </a:ext>
            </a:extLst>
          </p:cNvPr>
          <p:cNvSpPr>
            <a:spLocks noGrp="1"/>
          </p:cNvSpPr>
          <p:nvPr>
            <p:ph type="ctrTitle"/>
          </p:nvPr>
        </p:nvSpPr>
        <p:spPr>
          <a:xfrm>
            <a:off x="1524000" y="128016"/>
            <a:ext cx="9144000" cy="484633"/>
          </a:xfrm>
        </p:spPr>
        <p:txBody>
          <a:bodyPr>
            <a:normAutofit fontScale="90000"/>
          </a:bodyPr>
          <a:lstStyle/>
          <a:p>
            <a:r>
              <a:rPr lang="en-US" sz="4000" dirty="0">
                <a:latin typeface="Times New Roman" panose="02020603050405020304" pitchFamily="18" charset="0"/>
                <a:cs typeface="Times New Roman" panose="02020603050405020304" pitchFamily="18" charset="0"/>
              </a:rPr>
              <a:t>Registration of Holding Account – contd.</a:t>
            </a:r>
            <a:endParaRPr lang="en-IN" sz="4000" dirty="0"/>
          </a:p>
        </p:txBody>
      </p:sp>
      <p:sp>
        <p:nvSpPr>
          <p:cNvPr id="3" name="Subtitle 2">
            <a:extLst>
              <a:ext uri="{FF2B5EF4-FFF2-40B4-BE49-F238E27FC236}">
                <a16:creationId xmlns:a16="http://schemas.microsoft.com/office/drawing/2014/main" id="{4A9C89A3-BFEC-0EDD-6BB3-A180A932D7B9}"/>
              </a:ext>
            </a:extLst>
          </p:cNvPr>
          <p:cNvSpPr>
            <a:spLocks noGrp="1"/>
          </p:cNvSpPr>
          <p:nvPr>
            <p:ph type="subTitle" idx="1"/>
          </p:nvPr>
        </p:nvSpPr>
        <p:spPr>
          <a:xfrm>
            <a:off x="329184" y="612649"/>
            <a:ext cx="11457432" cy="6117335"/>
          </a:xfrm>
        </p:spPr>
        <p:txBody>
          <a:bodyPr/>
          <a:lstStyle/>
          <a:p>
            <a:pPr algn="just"/>
            <a:r>
              <a:rPr lang="en-US" dirty="0"/>
              <a:t>A</a:t>
            </a:r>
            <a:r>
              <a:rPr lang="en-US" b="0" i="0" dirty="0">
                <a:effectLst/>
              </a:rPr>
              <a:t> Pop-up </a:t>
            </a:r>
            <a:r>
              <a:rPr lang="en-US" dirty="0"/>
              <a:t>T</a:t>
            </a:r>
            <a:r>
              <a:rPr lang="en-US" b="0" i="0" dirty="0">
                <a:effectLst/>
              </a:rPr>
              <a:t>able will appear, Enter Parent </a:t>
            </a:r>
            <a:r>
              <a:rPr lang="en-US" dirty="0"/>
              <a:t>L</a:t>
            </a:r>
            <a:r>
              <a:rPr lang="en-US" b="0" i="0" dirty="0">
                <a:effectLst/>
              </a:rPr>
              <a:t>evel’s </a:t>
            </a:r>
            <a:r>
              <a:rPr lang="en-US" dirty="0"/>
              <a:t>U</a:t>
            </a:r>
            <a:r>
              <a:rPr lang="en-US" b="0" i="0" dirty="0">
                <a:effectLst/>
              </a:rPr>
              <a:t>nique </a:t>
            </a:r>
            <a:r>
              <a:rPr lang="en-US" dirty="0"/>
              <a:t>A</a:t>
            </a:r>
            <a:r>
              <a:rPr lang="en-US" b="0" i="0" dirty="0">
                <a:effectLst/>
              </a:rPr>
              <a:t>gency </a:t>
            </a:r>
            <a:r>
              <a:rPr lang="en-US" dirty="0"/>
              <a:t>C</a:t>
            </a:r>
            <a:r>
              <a:rPr lang="en-US" b="0" i="0" dirty="0">
                <a:effectLst/>
              </a:rPr>
              <a:t>ode then click on </a:t>
            </a:r>
            <a:r>
              <a:rPr lang="en-US" b="1" i="0" dirty="0">
                <a:solidFill>
                  <a:srgbClr val="FF0000"/>
                </a:solidFill>
                <a:effectLst/>
              </a:rPr>
              <a:t>search</a:t>
            </a:r>
            <a:r>
              <a:rPr lang="en-US" b="0" i="0" dirty="0">
                <a:effectLst/>
              </a:rPr>
              <a:t> your Parent </a:t>
            </a:r>
            <a:r>
              <a:rPr lang="en-US" dirty="0"/>
              <a:t>L</a:t>
            </a:r>
            <a:r>
              <a:rPr lang="en-US" b="0" i="0" dirty="0">
                <a:effectLst/>
              </a:rPr>
              <a:t>evel will appear, select the same </a:t>
            </a:r>
            <a:r>
              <a:rPr lang="en-US" b="0" i="0" dirty="0">
                <a:effectLst/>
                <a:sym typeface="Wingdings" panose="05000000000000000000" pitchFamily="2" charset="2"/>
              </a:rPr>
              <a:t></a:t>
            </a:r>
          </a:p>
          <a:p>
            <a:pPr algn="just"/>
            <a:endParaRPr lang="en-IN" dirty="0"/>
          </a:p>
        </p:txBody>
      </p:sp>
      <p:pic>
        <p:nvPicPr>
          <p:cNvPr id="5" name="Picture 4">
            <a:extLst>
              <a:ext uri="{FF2B5EF4-FFF2-40B4-BE49-F238E27FC236}">
                <a16:creationId xmlns:a16="http://schemas.microsoft.com/office/drawing/2014/main" id="{8889A420-73F3-8599-BEC0-BE57CF4D4F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 y="1316736"/>
            <a:ext cx="12118848" cy="5533359"/>
          </a:xfrm>
          <a:prstGeom prst="rect">
            <a:avLst/>
          </a:prstGeom>
        </p:spPr>
      </p:pic>
    </p:spTree>
    <p:extLst>
      <p:ext uri="{BB962C8B-B14F-4D97-AF65-F5344CB8AC3E}">
        <p14:creationId xmlns:p14="http://schemas.microsoft.com/office/powerpoint/2010/main" val="3533452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A8D74-73F0-D0B1-096C-6225AC5126E8}"/>
              </a:ext>
            </a:extLst>
          </p:cNvPr>
          <p:cNvSpPr>
            <a:spLocks noGrp="1"/>
          </p:cNvSpPr>
          <p:nvPr>
            <p:ph type="ctrTitle"/>
          </p:nvPr>
        </p:nvSpPr>
        <p:spPr>
          <a:xfrm>
            <a:off x="1524000" y="128017"/>
            <a:ext cx="9144000" cy="539496"/>
          </a:xfrm>
        </p:spPr>
        <p:txBody>
          <a:bodyPr>
            <a:normAutofit fontScale="90000"/>
          </a:bodyPr>
          <a:lstStyle/>
          <a:p>
            <a:r>
              <a:rPr lang="en-US" sz="4000" dirty="0">
                <a:latin typeface="Times New Roman" panose="02020603050405020304" pitchFamily="18" charset="0"/>
                <a:cs typeface="Times New Roman" panose="02020603050405020304" pitchFamily="18" charset="0"/>
              </a:rPr>
              <a:t>Registration of Holding Account – contd.</a:t>
            </a:r>
            <a:endParaRPr lang="en-IN" sz="4000" dirty="0"/>
          </a:p>
        </p:txBody>
      </p:sp>
      <p:sp>
        <p:nvSpPr>
          <p:cNvPr id="3" name="Subtitle 2">
            <a:extLst>
              <a:ext uri="{FF2B5EF4-FFF2-40B4-BE49-F238E27FC236}">
                <a16:creationId xmlns:a16="http://schemas.microsoft.com/office/drawing/2014/main" id="{4A9C89A3-BFEC-0EDD-6BB3-A180A932D7B9}"/>
              </a:ext>
            </a:extLst>
          </p:cNvPr>
          <p:cNvSpPr>
            <a:spLocks noGrp="1"/>
          </p:cNvSpPr>
          <p:nvPr>
            <p:ph type="subTitle" idx="1"/>
          </p:nvPr>
        </p:nvSpPr>
        <p:spPr>
          <a:xfrm>
            <a:off x="329184" y="667513"/>
            <a:ext cx="11457432" cy="6062471"/>
          </a:xfrm>
        </p:spPr>
        <p:txBody>
          <a:bodyPr/>
          <a:lstStyle/>
          <a:p>
            <a:pPr algn="just"/>
            <a:r>
              <a:rPr lang="en-US" dirty="0">
                <a:solidFill>
                  <a:srgbClr val="313131"/>
                </a:solidFill>
              </a:rPr>
              <a:t>C</a:t>
            </a:r>
            <a:r>
              <a:rPr lang="en-US" b="0" i="0" dirty="0">
                <a:solidFill>
                  <a:srgbClr val="313131"/>
                </a:solidFill>
                <a:effectLst/>
              </a:rPr>
              <a:t>lick on </a:t>
            </a:r>
            <a:r>
              <a:rPr lang="en-US" b="1" i="0" dirty="0">
                <a:solidFill>
                  <a:srgbClr val="F44336"/>
                </a:solidFill>
                <a:effectLst/>
              </a:rPr>
              <a:t>Check SNA details</a:t>
            </a:r>
            <a:r>
              <a:rPr lang="en-US" b="0" i="0" dirty="0">
                <a:solidFill>
                  <a:srgbClr val="313131"/>
                </a:solidFill>
                <a:effectLst/>
              </a:rPr>
              <a:t> </a:t>
            </a:r>
            <a:r>
              <a:rPr lang="en-US" b="0" i="0" dirty="0">
                <a:solidFill>
                  <a:srgbClr val="313131"/>
                </a:solidFill>
                <a:effectLst/>
                <a:sym typeface="Wingdings" panose="05000000000000000000" pitchFamily="2" charset="2"/>
              </a:rPr>
              <a:t></a:t>
            </a:r>
          </a:p>
          <a:p>
            <a:pPr algn="just"/>
            <a:endParaRPr lang="en-IN" dirty="0"/>
          </a:p>
        </p:txBody>
      </p:sp>
      <p:pic>
        <p:nvPicPr>
          <p:cNvPr id="5" name="Picture 4">
            <a:extLst>
              <a:ext uri="{FF2B5EF4-FFF2-40B4-BE49-F238E27FC236}">
                <a16:creationId xmlns:a16="http://schemas.microsoft.com/office/drawing/2014/main" id="{8B9A3824-7606-0581-6181-B4E1B5FED3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96" y="1024128"/>
            <a:ext cx="12109704" cy="5825967"/>
          </a:xfrm>
          <a:prstGeom prst="rect">
            <a:avLst/>
          </a:prstGeom>
        </p:spPr>
      </p:pic>
    </p:spTree>
    <p:extLst>
      <p:ext uri="{BB962C8B-B14F-4D97-AF65-F5344CB8AC3E}">
        <p14:creationId xmlns:p14="http://schemas.microsoft.com/office/powerpoint/2010/main" val="331770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A8D74-73F0-D0B1-096C-6225AC5126E8}"/>
              </a:ext>
            </a:extLst>
          </p:cNvPr>
          <p:cNvSpPr>
            <a:spLocks noGrp="1"/>
          </p:cNvSpPr>
          <p:nvPr>
            <p:ph type="ctrTitle"/>
          </p:nvPr>
        </p:nvSpPr>
        <p:spPr>
          <a:xfrm>
            <a:off x="1524000" y="128017"/>
            <a:ext cx="9144000" cy="466344"/>
          </a:xfrm>
        </p:spPr>
        <p:txBody>
          <a:bodyPr>
            <a:normAutofit fontScale="90000"/>
          </a:bodyPr>
          <a:lstStyle/>
          <a:p>
            <a:r>
              <a:rPr lang="en-US" sz="4000" dirty="0">
                <a:latin typeface="Times New Roman" panose="02020603050405020304" pitchFamily="18" charset="0"/>
                <a:cs typeface="Times New Roman" panose="02020603050405020304" pitchFamily="18" charset="0"/>
              </a:rPr>
              <a:t>Registration of Holding Account – contd.</a:t>
            </a:r>
            <a:endParaRPr lang="en-IN" sz="4000" dirty="0"/>
          </a:p>
        </p:txBody>
      </p:sp>
      <p:sp>
        <p:nvSpPr>
          <p:cNvPr id="3" name="Subtitle 2">
            <a:extLst>
              <a:ext uri="{FF2B5EF4-FFF2-40B4-BE49-F238E27FC236}">
                <a16:creationId xmlns:a16="http://schemas.microsoft.com/office/drawing/2014/main" id="{4A9C89A3-BFEC-0EDD-6BB3-A180A932D7B9}"/>
              </a:ext>
            </a:extLst>
          </p:cNvPr>
          <p:cNvSpPr>
            <a:spLocks noGrp="1"/>
          </p:cNvSpPr>
          <p:nvPr>
            <p:ph type="subTitle" idx="1"/>
          </p:nvPr>
        </p:nvSpPr>
        <p:spPr>
          <a:xfrm>
            <a:off x="329184" y="594361"/>
            <a:ext cx="11457432" cy="6135623"/>
          </a:xfrm>
        </p:spPr>
        <p:txBody>
          <a:bodyPr/>
          <a:lstStyle/>
          <a:p>
            <a:pPr algn="just"/>
            <a:r>
              <a:rPr lang="en-US" b="0" i="0" dirty="0">
                <a:solidFill>
                  <a:srgbClr val="313131"/>
                </a:solidFill>
                <a:effectLst/>
              </a:rPr>
              <a:t>Select </a:t>
            </a:r>
            <a:r>
              <a:rPr lang="en-US" b="0" i="0" dirty="0">
                <a:solidFill>
                  <a:srgbClr val="FF0000"/>
                </a:solidFill>
                <a:effectLst/>
              </a:rPr>
              <a:t>‘</a:t>
            </a:r>
            <a:r>
              <a:rPr lang="en-US" b="1" dirty="0">
                <a:solidFill>
                  <a:srgbClr val="F44336"/>
                </a:solidFill>
              </a:rPr>
              <a:t>Holding </a:t>
            </a:r>
            <a:r>
              <a:rPr lang="en-US" b="1" i="0" dirty="0">
                <a:solidFill>
                  <a:srgbClr val="F44336"/>
                </a:solidFill>
                <a:effectLst/>
              </a:rPr>
              <a:t>Account’ </a:t>
            </a:r>
            <a:r>
              <a:rPr lang="en-US" i="0" dirty="0">
                <a:effectLst/>
              </a:rPr>
              <a:t>from the dropdown of </a:t>
            </a:r>
            <a:r>
              <a:rPr lang="en-US" b="1" i="0" dirty="0">
                <a:solidFill>
                  <a:srgbClr val="F44336"/>
                </a:solidFill>
                <a:effectLst/>
              </a:rPr>
              <a:t>‘Account Type’ </a:t>
            </a:r>
            <a:r>
              <a:rPr lang="en-US" b="1" i="0" dirty="0">
                <a:effectLst/>
                <a:sym typeface="Wingdings" panose="05000000000000000000" pitchFamily="2" charset="2"/>
              </a:rPr>
              <a:t></a:t>
            </a:r>
          </a:p>
          <a:p>
            <a:pPr algn="just"/>
            <a:endParaRPr lang="en-IN" dirty="0"/>
          </a:p>
        </p:txBody>
      </p:sp>
      <p:pic>
        <p:nvPicPr>
          <p:cNvPr id="5" name="Picture 4">
            <a:extLst>
              <a:ext uri="{FF2B5EF4-FFF2-40B4-BE49-F238E27FC236}">
                <a16:creationId xmlns:a16="http://schemas.microsoft.com/office/drawing/2014/main" id="{98ED2A6C-AA15-9F0E-B4EC-318CF072C5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8" y="996696"/>
            <a:ext cx="12127992" cy="5853399"/>
          </a:xfrm>
          <a:prstGeom prst="rect">
            <a:avLst/>
          </a:prstGeom>
        </p:spPr>
      </p:pic>
    </p:spTree>
    <p:extLst>
      <p:ext uri="{BB962C8B-B14F-4D97-AF65-F5344CB8AC3E}">
        <p14:creationId xmlns:p14="http://schemas.microsoft.com/office/powerpoint/2010/main" val="1564742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A8D74-73F0-D0B1-096C-6225AC5126E8}"/>
              </a:ext>
            </a:extLst>
          </p:cNvPr>
          <p:cNvSpPr>
            <a:spLocks noGrp="1"/>
          </p:cNvSpPr>
          <p:nvPr>
            <p:ph type="ctrTitle"/>
          </p:nvPr>
        </p:nvSpPr>
        <p:spPr>
          <a:xfrm>
            <a:off x="1524000" y="128017"/>
            <a:ext cx="9144000" cy="502920"/>
          </a:xfrm>
        </p:spPr>
        <p:txBody>
          <a:bodyPr>
            <a:normAutofit fontScale="90000"/>
          </a:bodyPr>
          <a:lstStyle/>
          <a:p>
            <a:r>
              <a:rPr lang="en-US" sz="4000" dirty="0">
                <a:latin typeface="Times New Roman" panose="02020603050405020304" pitchFamily="18" charset="0"/>
                <a:cs typeface="Times New Roman" panose="02020603050405020304" pitchFamily="18" charset="0"/>
              </a:rPr>
              <a:t>Registration of Holding Account – contd.</a:t>
            </a:r>
            <a:endParaRPr lang="en-IN" sz="4000" dirty="0"/>
          </a:p>
        </p:txBody>
      </p:sp>
      <p:sp>
        <p:nvSpPr>
          <p:cNvPr id="3" name="Subtitle 2">
            <a:extLst>
              <a:ext uri="{FF2B5EF4-FFF2-40B4-BE49-F238E27FC236}">
                <a16:creationId xmlns:a16="http://schemas.microsoft.com/office/drawing/2014/main" id="{4A9C89A3-BFEC-0EDD-6BB3-A180A932D7B9}"/>
              </a:ext>
            </a:extLst>
          </p:cNvPr>
          <p:cNvSpPr>
            <a:spLocks noGrp="1"/>
          </p:cNvSpPr>
          <p:nvPr>
            <p:ph type="subTitle" idx="1"/>
          </p:nvPr>
        </p:nvSpPr>
        <p:spPr>
          <a:xfrm>
            <a:off x="329184" y="630937"/>
            <a:ext cx="11457432" cy="6099047"/>
          </a:xfrm>
        </p:spPr>
        <p:txBody>
          <a:bodyPr/>
          <a:lstStyle/>
          <a:p>
            <a:pPr algn="just"/>
            <a:r>
              <a:rPr lang="en-US" i="0" dirty="0">
                <a:effectLst/>
                <a:sym typeface="Wingdings" panose="05000000000000000000" pitchFamily="2" charset="2"/>
              </a:rPr>
              <a:t>Click on Select Bank, a pop-up table will appear  Enter the Bank Name &amp; Search  The Bank Name will be Displayed  Select the same </a:t>
            </a:r>
          </a:p>
          <a:p>
            <a:pPr algn="just"/>
            <a:endParaRPr lang="en-IN" dirty="0"/>
          </a:p>
        </p:txBody>
      </p:sp>
      <p:pic>
        <p:nvPicPr>
          <p:cNvPr id="5" name="Picture 4">
            <a:extLst>
              <a:ext uri="{FF2B5EF4-FFF2-40B4-BE49-F238E27FC236}">
                <a16:creationId xmlns:a16="http://schemas.microsoft.com/office/drawing/2014/main" id="{277B4CC4-65EA-0D94-8D45-581A66BE7F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8" y="1371600"/>
            <a:ext cx="12127992" cy="5478495"/>
          </a:xfrm>
          <a:prstGeom prst="rect">
            <a:avLst/>
          </a:prstGeom>
        </p:spPr>
      </p:pic>
    </p:spTree>
    <p:extLst>
      <p:ext uri="{BB962C8B-B14F-4D97-AF65-F5344CB8AC3E}">
        <p14:creationId xmlns:p14="http://schemas.microsoft.com/office/powerpoint/2010/main" val="1201211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A8D74-73F0-D0B1-096C-6225AC5126E8}"/>
              </a:ext>
            </a:extLst>
          </p:cNvPr>
          <p:cNvSpPr>
            <a:spLocks noGrp="1"/>
          </p:cNvSpPr>
          <p:nvPr>
            <p:ph type="ctrTitle"/>
          </p:nvPr>
        </p:nvSpPr>
        <p:spPr>
          <a:xfrm>
            <a:off x="1524000" y="128017"/>
            <a:ext cx="9144000" cy="521208"/>
          </a:xfrm>
        </p:spPr>
        <p:txBody>
          <a:bodyPr>
            <a:normAutofit fontScale="90000"/>
          </a:bodyPr>
          <a:lstStyle/>
          <a:p>
            <a:r>
              <a:rPr lang="en-US" sz="4000" dirty="0">
                <a:latin typeface="Times New Roman" panose="02020603050405020304" pitchFamily="18" charset="0"/>
                <a:cs typeface="Times New Roman" panose="02020603050405020304" pitchFamily="18" charset="0"/>
              </a:rPr>
              <a:t>Registration of Holding Account – contd.</a:t>
            </a:r>
            <a:endParaRPr lang="en-IN" sz="4000" dirty="0"/>
          </a:p>
        </p:txBody>
      </p:sp>
      <p:sp>
        <p:nvSpPr>
          <p:cNvPr id="3" name="Subtitle 2">
            <a:extLst>
              <a:ext uri="{FF2B5EF4-FFF2-40B4-BE49-F238E27FC236}">
                <a16:creationId xmlns:a16="http://schemas.microsoft.com/office/drawing/2014/main" id="{4A9C89A3-BFEC-0EDD-6BB3-A180A932D7B9}"/>
              </a:ext>
            </a:extLst>
          </p:cNvPr>
          <p:cNvSpPr>
            <a:spLocks noGrp="1"/>
          </p:cNvSpPr>
          <p:nvPr>
            <p:ph type="subTitle" idx="1"/>
          </p:nvPr>
        </p:nvSpPr>
        <p:spPr>
          <a:xfrm>
            <a:off x="329184" y="649225"/>
            <a:ext cx="11457432" cy="6080759"/>
          </a:xfrm>
        </p:spPr>
        <p:txBody>
          <a:bodyPr/>
          <a:lstStyle/>
          <a:p>
            <a:pPr algn="just"/>
            <a:r>
              <a:rPr lang="en-US" dirty="0">
                <a:sym typeface="Wingdings" panose="05000000000000000000" pitchFamily="2" charset="2"/>
              </a:rPr>
              <a:t>C</a:t>
            </a:r>
            <a:r>
              <a:rPr lang="en-US" i="0" dirty="0">
                <a:effectLst/>
                <a:sym typeface="Wingdings" panose="05000000000000000000" pitchFamily="2" charset="2"/>
              </a:rPr>
              <a:t>lick on </a:t>
            </a:r>
            <a:r>
              <a:rPr lang="en-US" i="0" dirty="0">
                <a:solidFill>
                  <a:srgbClr val="FF0000"/>
                </a:solidFill>
                <a:effectLst/>
                <a:sym typeface="Wingdings" panose="05000000000000000000" pitchFamily="2" charset="2"/>
              </a:rPr>
              <a:t>‘</a:t>
            </a:r>
            <a:r>
              <a:rPr lang="en-US" b="1" dirty="0">
                <a:solidFill>
                  <a:srgbClr val="FF0000"/>
                </a:solidFill>
                <a:sym typeface="Wingdings" panose="05000000000000000000" pitchFamily="2" charset="2"/>
              </a:rPr>
              <a:t>S</a:t>
            </a:r>
            <a:r>
              <a:rPr lang="en-US" b="1" i="0" dirty="0">
                <a:solidFill>
                  <a:srgbClr val="FF0000"/>
                </a:solidFill>
                <a:effectLst/>
              </a:rPr>
              <a:t>elect </a:t>
            </a:r>
            <a:r>
              <a:rPr lang="en-US" b="1" dirty="0">
                <a:solidFill>
                  <a:srgbClr val="FF0000"/>
                </a:solidFill>
              </a:rPr>
              <a:t>B</a:t>
            </a:r>
            <a:r>
              <a:rPr lang="en-US" b="1" i="0" dirty="0">
                <a:solidFill>
                  <a:srgbClr val="FF0000"/>
                </a:solidFill>
                <a:effectLst/>
              </a:rPr>
              <a:t>ranch’</a:t>
            </a:r>
            <a:r>
              <a:rPr lang="en-US" b="0" i="0" dirty="0">
                <a:solidFill>
                  <a:srgbClr val="313131"/>
                </a:solidFill>
                <a:effectLst/>
              </a:rPr>
              <a:t>, a pop-up Table will appear. Enter the Bank IFSC Code &amp; Search </a:t>
            </a:r>
            <a:r>
              <a:rPr lang="en-US" b="0" i="0" dirty="0">
                <a:solidFill>
                  <a:srgbClr val="313131"/>
                </a:solidFill>
                <a:effectLst/>
                <a:sym typeface="Wingdings" panose="05000000000000000000" pitchFamily="2" charset="2"/>
              </a:rPr>
              <a:t> Branch Address will be displayed  S</a:t>
            </a:r>
            <a:r>
              <a:rPr lang="en-US" b="0" i="0" dirty="0">
                <a:solidFill>
                  <a:srgbClr val="313131"/>
                </a:solidFill>
                <a:effectLst/>
              </a:rPr>
              <a:t>elect the same </a:t>
            </a:r>
            <a:r>
              <a:rPr lang="en-US" b="0" i="0" dirty="0">
                <a:solidFill>
                  <a:srgbClr val="313131"/>
                </a:solidFill>
                <a:effectLst/>
                <a:sym typeface="Wingdings" panose="05000000000000000000" pitchFamily="2" charset="2"/>
              </a:rPr>
              <a:t></a:t>
            </a:r>
          </a:p>
          <a:p>
            <a:pPr algn="just"/>
            <a:endParaRPr lang="en-IN" dirty="0"/>
          </a:p>
        </p:txBody>
      </p:sp>
      <p:pic>
        <p:nvPicPr>
          <p:cNvPr id="5" name="Picture 4">
            <a:extLst>
              <a:ext uri="{FF2B5EF4-FFF2-40B4-BE49-F238E27FC236}">
                <a16:creationId xmlns:a16="http://schemas.microsoft.com/office/drawing/2014/main" id="{C7E8B70B-4E7F-A06D-DE59-D460F879DC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 y="1344168"/>
            <a:ext cx="12118848" cy="5505927"/>
          </a:xfrm>
          <a:prstGeom prst="rect">
            <a:avLst/>
          </a:prstGeom>
        </p:spPr>
      </p:pic>
    </p:spTree>
    <p:extLst>
      <p:ext uri="{BB962C8B-B14F-4D97-AF65-F5344CB8AC3E}">
        <p14:creationId xmlns:p14="http://schemas.microsoft.com/office/powerpoint/2010/main" val="4069281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A8D74-73F0-D0B1-096C-6225AC5126E8}"/>
              </a:ext>
            </a:extLst>
          </p:cNvPr>
          <p:cNvSpPr>
            <a:spLocks noGrp="1"/>
          </p:cNvSpPr>
          <p:nvPr>
            <p:ph type="ctrTitle"/>
          </p:nvPr>
        </p:nvSpPr>
        <p:spPr>
          <a:xfrm>
            <a:off x="1524000" y="128017"/>
            <a:ext cx="9144000" cy="493776"/>
          </a:xfrm>
        </p:spPr>
        <p:txBody>
          <a:bodyPr>
            <a:normAutofit fontScale="90000"/>
          </a:bodyPr>
          <a:lstStyle/>
          <a:p>
            <a:r>
              <a:rPr lang="en-US" sz="4000" dirty="0">
                <a:latin typeface="Times New Roman" panose="02020603050405020304" pitchFamily="18" charset="0"/>
                <a:cs typeface="Times New Roman" panose="02020603050405020304" pitchFamily="18" charset="0"/>
              </a:rPr>
              <a:t>Registration of Holding Account – contd.</a:t>
            </a:r>
            <a:endParaRPr lang="en-IN" sz="4000" dirty="0"/>
          </a:p>
        </p:txBody>
      </p:sp>
      <p:sp>
        <p:nvSpPr>
          <p:cNvPr id="3" name="Subtitle 2">
            <a:extLst>
              <a:ext uri="{FF2B5EF4-FFF2-40B4-BE49-F238E27FC236}">
                <a16:creationId xmlns:a16="http://schemas.microsoft.com/office/drawing/2014/main" id="{4A9C89A3-BFEC-0EDD-6BB3-A180A932D7B9}"/>
              </a:ext>
            </a:extLst>
          </p:cNvPr>
          <p:cNvSpPr>
            <a:spLocks noGrp="1"/>
          </p:cNvSpPr>
          <p:nvPr>
            <p:ph type="subTitle" idx="1"/>
          </p:nvPr>
        </p:nvSpPr>
        <p:spPr>
          <a:xfrm>
            <a:off x="329184" y="621793"/>
            <a:ext cx="11457432" cy="6108191"/>
          </a:xfrm>
        </p:spPr>
        <p:txBody>
          <a:bodyPr/>
          <a:lstStyle/>
          <a:p>
            <a:pPr algn="just"/>
            <a:r>
              <a:rPr lang="en-US" dirty="0">
                <a:solidFill>
                  <a:srgbClr val="313131"/>
                </a:solidFill>
              </a:rPr>
              <a:t>Enter the </a:t>
            </a:r>
            <a:r>
              <a:rPr lang="en-US" dirty="0">
                <a:solidFill>
                  <a:srgbClr val="FF0000"/>
                </a:solidFill>
              </a:rPr>
              <a:t>‘Bank</a:t>
            </a:r>
            <a:r>
              <a:rPr lang="en-US" b="0" i="0" dirty="0">
                <a:solidFill>
                  <a:srgbClr val="FF0000"/>
                </a:solidFill>
                <a:effectLst/>
              </a:rPr>
              <a:t> Account No.’ </a:t>
            </a:r>
            <a:r>
              <a:rPr lang="en-US" b="0" i="0" dirty="0">
                <a:solidFill>
                  <a:srgbClr val="313131"/>
                </a:solidFill>
                <a:effectLst/>
              </a:rPr>
              <a:t>&amp; ‘</a:t>
            </a:r>
            <a:r>
              <a:rPr lang="en-US" b="0" i="0" dirty="0">
                <a:solidFill>
                  <a:srgbClr val="FF0000"/>
                </a:solidFill>
                <a:effectLst/>
              </a:rPr>
              <a:t>Agency Name as per Bank’ </a:t>
            </a:r>
            <a:r>
              <a:rPr lang="en-US" b="0" i="0" dirty="0">
                <a:solidFill>
                  <a:srgbClr val="313131"/>
                </a:solidFill>
                <a:effectLst/>
                <a:sym typeface="Wingdings" panose="05000000000000000000" pitchFamily="2" charset="2"/>
              </a:rPr>
              <a:t></a:t>
            </a:r>
            <a:r>
              <a:rPr lang="en-US" b="0" i="0" dirty="0">
                <a:solidFill>
                  <a:srgbClr val="313131"/>
                </a:solidFill>
                <a:effectLst/>
              </a:rPr>
              <a:t> Then </a:t>
            </a:r>
            <a:r>
              <a:rPr lang="en-US" b="0" i="0" dirty="0">
                <a:solidFill>
                  <a:srgbClr val="FF0000"/>
                </a:solidFill>
                <a:effectLst/>
              </a:rPr>
              <a:t>‘Save’</a:t>
            </a:r>
          </a:p>
          <a:p>
            <a:pPr algn="just"/>
            <a:endParaRPr lang="en-IN" dirty="0">
              <a:solidFill>
                <a:srgbClr val="FF0000"/>
              </a:solidFill>
            </a:endParaRPr>
          </a:p>
        </p:txBody>
      </p:sp>
      <p:pic>
        <p:nvPicPr>
          <p:cNvPr id="5" name="Picture 4">
            <a:extLst>
              <a:ext uri="{FF2B5EF4-FFF2-40B4-BE49-F238E27FC236}">
                <a16:creationId xmlns:a16="http://schemas.microsoft.com/office/drawing/2014/main" id="{EC922917-7F71-1C2B-407F-F2AB677EA1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8" y="978408"/>
            <a:ext cx="12127992" cy="5871687"/>
          </a:xfrm>
          <a:prstGeom prst="rect">
            <a:avLst/>
          </a:prstGeom>
        </p:spPr>
      </p:pic>
    </p:spTree>
    <p:extLst>
      <p:ext uri="{BB962C8B-B14F-4D97-AF65-F5344CB8AC3E}">
        <p14:creationId xmlns:p14="http://schemas.microsoft.com/office/powerpoint/2010/main" val="3606041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A8D74-73F0-D0B1-096C-6225AC5126E8}"/>
              </a:ext>
            </a:extLst>
          </p:cNvPr>
          <p:cNvSpPr>
            <a:spLocks noGrp="1"/>
          </p:cNvSpPr>
          <p:nvPr>
            <p:ph type="ctrTitle"/>
          </p:nvPr>
        </p:nvSpPr>
        <p:spPr>
          <a:xfrm>
            <a:off x="1524000" y="128017"/>
            <a:ext cx="9144000" cy="475488"/>
          </a:xfrm>
        </p:spPr>
        <p:txBody>
          <a:bodyPr>
            <a:normAutofit fontScale="90000"/>
          </a:bodyPr>
          <a:lstStyle/>
          <a:p>
            <a:r>
              <a:rPr lang="en-US" sz="4000" dirty="0">
                <a:latin typeface="Times New Roman" panose="02020603050405020304" pitchFamily="18" charset="0"/>
                <a:cs typeface="Times New Roman" panose="02020603050405020304" pitchFamily="18" charset="0"/>
              </a:rPr>
              <a:t>Registration of Holding Account – </a:t>
            </a:r>
            <a:r>
              <a:rPr lang="en-US" sz="4000" dirty="0" err="1">
                <a:latin typeface="Times New Roman" panose="02020603050405020304" pitchFamily="18" charset="0"/>
                <a:cs typeface="Times New Roman" panose="02020603050405020304" pitchFamily="18" charset="0"/>
              </a:rPr>
              <a:t>concld</a:t>
            </a:r>
            <a:r>
              <a:rPr lang="en-US" sz="4000" dirty="0">
                <a:latin typeface="Times New Roman" panose="02020603050405020304" pitchFamily="18" charset="0"/>
                <a:cs typeface="Times New Roman" panose="02020603050405020304" pitchFamily="18" charset="0"/>
              </a:rPr>
              <a:t>.</a:t>
            </a:r>
            <a:endParaRPr lang="en-IN" sz="4000" dirty="0"/>
          </a:p>
        </p:txBody>
      </p:sp>
      <p:sp>
        <p:nvSpPr>
          <p:cNvPr id="3" name="Subtitle 2">
            <a:extLst>
              <a:ext uri="{FF2B5EF4-FFF2-40B4-BE49-F238E27FC236}">
                <a16:creationId xmlns:a16="http://schemas.microsoft.com/office/drawing/2014/main" id="{4A9C89A3-BFEC-0EDD-6BB3-A180A932D7B9}"/>
              </a:ext>
            </a:extLst>
          </p:cNvPr>
          <p:cNvSpPr>
            <a:spLocks noGrp="1"/>
          </p:cNvSpPr>
          <p:nvPr>
            <p:ph type="subTitle" idx="1"/>
          </p:nvPr>
        </p:nvSpPr>
        <p:spPr>
          <a:xfrm>
            <a:off x="329184" y="603505"/>
            <a:ext cx="11457432" cy="6254495"/>
          </a:xfrm>
        </p:spPr>
        <p:txBody>
          <a:bodyPr>
            <a:normAutofit fontScale="70000" lnSpcReduction="20000"/>
          </a:bodyPr>
          <a:lstStyle/>
          <a:p>
            <a:pPr algn="just"/>
            <a:r>
              <a:rPr lang="en-US" sz="2600" dirty="0">
                <a:solidFill>
                  <a:srgbClr val="313131"/>
                </a:solidFill>
              </a:rPr>
              <a:t>T</a:t>
            </a:r>
            <a:r>
              <a:rPr lang="en-US" sz="2600" b="0" i="0" dirty="0">
                <a:solidFill>
                  <a:srgbClr val="313131"/>
                </a:solidFill>
                <a:effectLst/>
              </a:rPr>
              <a:t>he </a:t>
            </a:r>
            <a:r>
              <a:rPr lang="en-US" sz="2600" dirty="0">
                <a:solidFill>
                  <a:srgbClr val="313131"/>
                </a:solidFill>
              </a:rPr>
              <a:t>E</a:t>
            </a:r>
            <a:r>
              <a:rPr lang="en-US" sz="2600" b="0" i="0" dirty="0">
                <a:solidFill>
                  <a:srgbClr val="313131"/>
                </a:solidFill>
                <a:effectLst/>
              </a:rPr>
              <a:t>ntry will be shown in My schemes </a:t>
            </a:r>
            <a:r>
              <a:rPr lang="en-US" sz="2600" b="0" i="0" dirty="0">
                <a:solidFill>
                  <a:srgbClr val="313131"/>
                </a:solidFill>
                <a:effectLst/>
                <a:sym typeface="Wingdings" panose="05000000000000000000" pitchFamily="2" charset="2"/>
              </a:rPr>
              <a:t> Manage (confirm that the </a:t>
            </a:r>
            <a:r>
              <a:rPr lang="en-US" sz="2600" b="1" i="0" dirty="0">
                <a:solidFill>
                  <a:srgbClr val="FF0000"/>
                </a:solidFill>
                <a:effectLst/>
                <a:sym typeface="Wingdings" panose="05000000000000000000" pitchFamily="2" charset="2"/>
              </a:rPr>
              <a:t>‘Account type’ </a:t>
            </a:r>
            <a:r>
              <a:rPr lang="en-US" sz="2600" b="0" i="0" dirty="0">
                <a:solidFill>
                  <a:srgbClr val="313131"/>
                </a:solidFill>
                <a:effectLst/>
                <a:sym typeface="Wingdings" panose="05000000000000000000" pitchFamily="2" charset="2"/>
              </a:rPr>
              <a:t>column showing as </a:t>
            </a:r>
            <a:r>
              <a:rPr lang="en-US" sz="2600" b="1" i="0" dirty="0">
                <a:solidFill>
                  <a:srgbClr val="FF0000"/>
                </a:solidFill>
                <a:effectLst/>
                <a:sym typeface="Wingdings" panose="05000000000000000000" pitchFamily="2" charset="2"/>
              </a:rPr>
              <a:t>‘HOL’</a:t>
            </a:r>
            <a:r>
              <a:rPr lang="en-US" sz="2600" i="0" dirty="0">
                <a:effectLst/>
                <a:sym typeface="Wingdings" panose="05000000000000000000" pitchFamily="2" charset="2"/>
              </a:rPr>
              <a:t>)</a:t>
            </a:r>
            <a:r>
              <a:rPr lang="en-US" sz="2600" b="1" dirty="0">
                <a:sym typeface="Wingdings" panose="05000000000000000000" pitchFamily="2" charset="2"/>
              </a:rPr>
              <a:t>, </a:t>
            </a:r>
            <a:r>
              <a:rPr lang="en-US" sz="2600" dirty="0">
                <a:sym typeface="Wingdings" panose="05000000000000000000" pitchFamily="2" charset="2"/>
              </a:rPr>
              <a:t>then</a:t>
            </a:r>
            <a:r>
              <a:rPr lang="en-US" sz="2600" i="0" dirty="0">
                <a:solidFill>
                  <a:srgbClr val="313131"/>
                </a:solidFill>
                <a:effectLst/>
                <a:sym typeface="Wingdings" panose="05000000000000000000" pitchFamily="2" charset="2"/>
              </a:rPr>
              <a:t> </a:t>
            </a:r>
            <a:r>
              <a:rPr lang="en-US" sz="2600" b="0" i="0" dirty="0">
                <a:solidFill>
                  <a:srgbClr val="313131"/>
                </a:solidFill>
                <a:effectLst/>
                <a:sym typeface="Wingdings" panose="05000000000000000000" pitchFamily="2" charset="2"/>
              </a:rPr>
              <a:t>wait for Bank validation. Subsequent to Bank validation, approach the Parent Level Agency for approval.</a:t>
            </a:r>
          </a:p>
          <a:p>
            <a:pPr algn="just"/>
            <a:endParaRPr lang="en-US" sz="1800" b="0" i="0" dirty="0">
              <a:solidFill>
                <a:srgbClr val="313131"/>
              </a:solidFill>
              <a:effectLst/>
              <a:sym typeface="Wingdings" panose="05000000000000000000" pitchFamily="2" charset="2"/>
            </a:endParaRPr>
          </a:p>
          <a:p>
            <a:pPr algn="just"/>
            <a:endParaRPr lang="en-US" dirty="0">
              <a:solidFill>
                <a:srgbClr val="313131"/>
              </a:solidFill>
              <a:sym typeface="Wingdings" panose="05000000000000000000" pitchFamily="2" charset="2"/>
            </a:endParaRPr>
          </a:p>
          <a:p>
            <a:pPr algn="just"/>
            <a:endParaRPr lang="en-US" b="0" i="0" dirty="0">
              <a:solidFill>
                <a:srgbClr val="313131"/>
              </a:solidFill>
              <a:effectLst/>
              <a:sym typeface="Wingdings" panose="05000000000000000000" pitchFamily="2" charset="2"/>
            </a:endParaRPr>
          </a:p>
          <a:p>
            <a:pPr algn="just"/>
            <a:endParaRPr lang="en-US" dirty="0">
              <a:solidFill>
                <a:srgbClr val="313131"/>
              </a:solidFill>
              <a:sym typeface="Wingdings" panose="05000000000000000000" pitchFamily="2" charset="2"/>
            </a:endParaRPr>
          </a:p>
          <a:p>
            <a:pPr algn="just"/>
            <a:endParaRPr lang="en-US" b="0" i="0" dirty="0">
              <a:solidFill>
                <a:srgbClr val="313131"/>
              </a:solidFill>
              <a:effectLst/>
              <a:sym typeface="Wingdings" panose="05000000000000000000" pitchFamily="2" charset="2"/>
            </a:endParaRPr>
          </a:p>
          <a:p>
            <a:pPr algn="just"/>
            <a:endParaRPr lang="en-US" dirty="0">
              <a:solidFill>
                <a:srgbClr val="313131"/>
              </a:solidFill>
              <a:sym typeface="Wingdings" panose="05000000000000000000" pitchFamily="2" charset="2"/>
            </a:endParaRPr>
          </a:p>
          <a:p>
            <a:pPr algn="just"/>
            <a:endParaRPr lang="en-US" b="0" i="0" dirty="0">
              <a:solidFill>
                <a:srgbClr val="313131"/>
              </a:solidFill>
              <a:effectLst/>
              <a:sym typeface="Wingdings" panose="05000000000000000000" pitchFamily="2" charset="2"/>
            </a:endParaRPr>
          </a:p>
          <a:p>
            <a:pPr algn="just"/>
            <a:endParaRPr lang="en-US" dirty="0">
              <a:solidFill>
                <a:srgbClr val="313131"/>
              </a:solidFill>
              <a:sym typeface="Wingdings" panose="05000000000000000000" pitchFamily="2" charset="2"/>
            </a:endParaRPr>
          </a:p>
          <a:p>
            <a:pPr algn="just"/>
            <a:endParaRPr lang="en-US" dirty="0">
              <a:solidFill>
                <a:srgbClr val="313131"/>
              </a:solidFill>
              <a:sym typeface="Wingdings" panose="05000000000000000000" pitchFamily="2" charset="2"/>
            </a:endParaRPr>
          </a:p>
          <a:p>
            <a:pPr algn="just"/>
            <a:endParaRPr lang="en-US" dirty="0">
              <a:solidFill>
                <a:srgbClr val="313131"/>
              </a:solidFill>
              <a:sym typeface="Wingdings" panose="05000000000000000000" pitchFamily="2" charset="2"/>
            </a:endParaRPr>
          </a:p>
          <a:p>
            <a:pPr algn="just"/>
            <a:endParaRPr lang="en-US" dirty="0">
              <a:solidFill>
                <a:srgbClr val="313131"/>
              </a:solidFill>
              <a:sym typeface="Wingdings" panose="05000000000000000000" pitchFamily="2" charset="2"/>
            </a:endParaRPr>
          </a:p>
          <a:p>
            <a:pPr algn="just"/>
            <a:endParaRPr lang="en-US" dirty="0">
              <a:solidFill>
                <a:srgbClr val="313131"/>
              </a:solidFill>
              <a:sym typeface="Wingdings" panose="05000000000000000000" pitchFamily="2" charset="2"/>
            </a:endParaRPr>
          </a:p>
          <a:p>
            <a:pPr algn="just"/>
            <a:endParaRPr lang="en-US" dirty="0">
              <a:solidFill>
                <a:srgbClr val="313131"/>
              </a:solidFill>
              <a:sym typeface="Wingdings" panose="05000000000000000000" pitchFamily="2" charset="2"/>
            </a:endParaRPr>
          </a:p>
          <a:p>
            <a:pPr algn="just"/>
            <a:endParaRPr lang="en-US" b="0" i="0" dirty="0">
              <a:solidFill>
                <a:srgbClr val="313131"/>
              </a:solidFill>
              <a:effectLst/>
            </a:endParaRPr>
          </a:p>
          <a:p>
            <a:endParaRPr lang="en-US" b="0" i="0" dirty="0">
              <a:solidFill>
                <a:srgbClr val="313131"/>
              </a:solidFill>
              <a:effectLst/>
            </a:endParaRPr>
          </a:p>
          <a:p>
            <a:pPr algn="just"/>
            <a:endParaRPr lang="en-US" sz="1800" dirty="0"/>
          </a:p>
          <a:p>
            <a:pPr algn="just"/>
            <a:endParaRPr lang="en-US" sz="1800" dirty="0"/>
          </a:p>
          <a:p>
            <a:pPr algn="just"/>
            <a:r>
              <a:rPr lang="en-US" sz="2600" dirty="0"/>
              <a:t>After Bank validation Parent Level have to approve it by logging with their Admin ID </a:t>
            </a:r>
            <a:r>
              <a:rPr lang="en-US" sz="2600" dirty="0">
                <a:sym typeface="Wingdings" panose="05000000000000000000" pitchFamily="2" charset="2"/>
              </a:rPr>
              <a:t></a:t>
            </a:r>
            <a:r>
              <a:rPr lang="en-US" sz="2600" dirty="0"/>
              <a:t> Agencies </a:t>
            </a:r>
            <a:r>
              <a:rPr lang="en-US" sz="2600" dirty="0">
                <a:sym typeface="Wingdings" panose="05000000000000000000" pitchFamily="2" charset="2"/>
              </a:rPr>
              <a:t></a:t>
            </a:r>
            <a:r>
              <a:rPr lang="en-US" sz="2600" dirty="0"/>
              <a:t> Approve </a:t>
            </a:r>
            <a:r>
              <a:rPr lang="en-US" sz="2600" dirty="0">
                <a:sym typeface="Wingdings" panose="05000000000000000000" pitchFamily="2" charset="2"/>
              </a:rPr>
              <a:t></a:t>
            </a:r>
            <a:r>
              <a:rPr lang="en-US" sz="2600" dirty="0"/>
              <a:t>  then Approve that particular Entry.</a:t>
            </a:r>
            <a:endParaRPr lang="en-IN" sz="2600" dirty="0"/>
          </a:p>
          <a:p>
            <a:endParaRPr lang="en-IN" dirty="0"/>
          </a:p>
        </p:txBody>
      </p:sp>
      <p:pic>
        <p:nvPicPr>
          <p:cNvPr id="5" name="Picture 4">
            <a:extLst>
              <a:ext uri="{FF2B5EF4-FFF2-40B4-BE49-F238E27FC236}">
                <a16:creationId xmlns:a16="http://schemas.microsoft.com/office/drawing/2014/main" id="{2FD8662B-9194-6B97-7868-C5253EABB2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 y="1078993"/>
            <a:ext cx="12033504" cy="4983480"/>
          </a:xfrm>
          <a:prstGeom prst="rect">
            <a:avLst/>
          </a:prstGeom>
        </p:spPr>
      </p:pic>
    </p:spTree>
    <p:extLst>
      <p:ext uri="{BB962C8B-B14F-4D97-AF65-F5344CB8AC3E}">
        <p14:creationId xmlns:p14="http://schemas.microsoft.com/office/powerpoint/2010/main" val="2475673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66FDB-FC04-3C84-A5B3-B5623C0F9A24}"/>
              </a:ext>
            </a:extLst>
          </p:cNvPr>
          <p:cNvSpPr>
            <a:spLocks noGrp="1"/>
          </p:cNvSpPr>
          <p:nvPr>
            <p:ph type="title"/>
          </p:nvPr>
        </p:nvSpPr>
        <p:spPr>
          <a:xfrm>
            <a:off x="838200" y="76009"/>
            <a:ext cx="10515600" cy="399479"/>
          </a:xfrm>
        </p:spPr>
        <p:txBody>
          <a:bodyPr>
            <a:normAutofit fontScale="90000"/>
          </a:bodyPr>
          <a:lstStyle/>
          <a:p>
            <a:pPr algn="ctr"/>
            <a:r>
              <a:rPr lang="en-US" sz="3600" dirty="0">
                <a:latin typeface="Times New Roman" panose="02020603050405020304" pitchFamily="18" charset="0"/>
                <a:cs typeface="Times New Roman" panose="02020603050405020304" pitchFamily="18" charset="0"/>
              </a:rPr>
              <a:t>Funds Transfer to Holding Account</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2B53467-C8C9-178F-8A49-13BD5E3637CA}"/>
              </a:ext>
            </a:extLst>
          </p:cNvPr>
          <p:cNvSpPr>
            <a:spLocks noGrp="1"/>
          </p:cNvSpPr>
          <p:nvPr>
            <p:ph idx="1"/>
          </p:nvPr>
        </p:nvSpPr>
        <p:spPr>
          <a:xfrm>
            <a:off x="149352" y="475488"/>
            <a:ext cx="11893296" cy="6382512"/>
          </a:xfrm>
        </p:spPr>
        <p:txBody>
          <a:bodyPr/>
          <a:lstStyle/>
          <a:p>
            <a:pPr marL="0" indent="0" algn="just">
              <a:buNone/>
            </a:pPr>
            <a:r>
              <a:rPr lang="en-US" sz="2400" dirty="0"/>
              <a:t>After performing an Gross Expenditure (Including Tax/Statutory Deductions) when the Net Payment credited successfully to Vendor’s Account, then IAs have to follow the below steps for transferring the Deduction Amount to Holding Account:</a:t>
            </a:r>
          </a:p>
          <a:p>
            <a:pPr marL="0" indent="0">
              <a:buNone/>
            </a:pPr>
            <a:r>
              <a:rPr lang="en-US" sz="2200" dirty="0"/>
              <a:t>Login with DO ID </a:t>
            </a:r>
            <a:r>
              <a:rPr lang="en-US" sz="2200" dirty="0">
                <a:sym typeface="Wingdings" panose="05000000000000000000" pitchFamily="2" charset="2"/>
              </a:rPr>
              <a:t> Click on </a:t>
            </a:r>
            <a:r>
              <a:rPr lang="en-US" sz="2200" dirty="0">
                <a:solidFill>
                  <a:srgbClr val="FF0000"/>
                </a:solidFill>
                <a:sym typeface="Wingdings" panose="05000000000000000000" pitchFamily="2" charset="2"/>
              </a:rPr>
              <a:t>Misc. Deduction filing </a:t>
            </a:r>
            <a:r>
              <a:rPr lang="en-US" sz="2200" dirty="0">
                <a:sym typeface="Wingdings" panose="05000000000000000000" pitchFamily="2" charset="2"/>
              </a:rPr>
              <a:t> Click on </a:t>
            </a:r>
            <a:r>
              <a:rPr lang="en-US" sz="2200" dirty="0">
                <a:solidFill>
                  <a:srgbClr val="FF0000"/>
                </a:solidFill>
                <a:sym typeface="Wingdings" panose="05000000000000000000" pitchFamily="2" charset="2"/>
              </a:rPr>
              <a:t>Funds Transfer to Holding Account</a:t>
            </a:r>
            <a:endParaRPr lang="en-US" sz="2200" dirty="0">
              <a:solidFill>
                <a:srgbClr val="FF0000"/>
              </a:solidFill>
            </a:endParaRPr>
          </a:p>
          <a:p>
            <a:pPr marL="0" indent="0">
              <a:buNone/>
            </a:pPr>
            <a:endParaRPr lang="en-IN" dirty="0"/>
          </a:p>
        </p:txBody>
      </p:sp>
      <p:pic>
        <p:nvPicPr>
          <p:cNvPr id="5" name="Picture 4">
            <a:extLst>
              <a:ext uri="{FF2B5EF4-FFF2-40B4-BE49-F238E27FC236}">
                <a16:creationId xmlns:a16="http://schemas.microsoft.com/office/drawing/2014/main" id="{FE1E6D3C-3894-B336-354E-2D8AF4D575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312" y="2020824"/>
            <a:ext cx="11832336" cy="4761167"/>
          </a:xfrm>
          <a:prstGeom prst="rect">
            <a:avLst/>
          </a:prstGeom>
        </p:spPr>
      </p:pic>
    </p:spTree>
    <p:extLst>
      <p:ext uri="{BB962C8B-B14F-4D97-AF65-F5344CB8AC3E}">
        <p14:creationId xmlns:p14="http://schemas.microsoft.com/office/powerpoint/2010/main" val="2594718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E4192-65B1-0698-BA77-E8CE8248C231}"/>
              </a:ext>
            </a:extLst>
          </p:cNvPr>
          <p:cNvSpPr>
            <a:spLocks noGrp="1"/>
          </p:cNvSpPr>
          <p:nvPr>
            <p:ph type="title"/>
          </p:nvPr>
        </p:nvSpPr>
        <p:spPr>
          <a:xfrm>
            <a:off x="838200" y="100585"/>
            <a:ext cx="10515600" cy="393191"/>
          </a:xfrm>
        </p:spPr>
        <p:txBody>
          <a:bodyPr>
            <a:normAutofit fontScale="90000"/>
          </a:bodyPr>
          <a:lstStyle/>
          <a:p>
            <a:pPr algn="ctr"/>
            <a:r>
              <a:rPr lang="en-US" sz="3600" dirty="0">
                <a:latin typeface="Times New Roman" panose="02020603050405020304" pitchFamily="18" charset="0"/>
                <a:cs typeface="Times New Roman" panose="02020603050405020304" pitchFamily="18" charset="0"/>
              </a:rPr>
              <a:t>Funds Transfer to Holding Account – Contd.  </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42B3997-D99C-BAF2-EB6C-42EC6E785430}"/>
              </a:ext>
            </a:extLst>
          </p:cNvPr>
          <p:cNvSpPr>
            <a:spLocks noGrp="1"/>
          </p:cNvSpPr>
          <p:nvPr>
            <p:ph idx="1"/>
          </p:nvPr>
        </p:nvSpPr>
        <p:spPr>
          <a:xfrm>
            <a:off x="0" y="493776"/>
            <a:ext cx="12192000" cy="6263639"/>
          </a:xfrm>
        </p:spPr>
        <p:txBody>
          <a:bodyPr>
            <a:normAutofit/>
          </a:bodyPr>
          <a:lstStyle/>
          <a:p>
            <a:pPr marL="0" indent="0" algn="just">
              <a:buNone/>
            </a:pPr>
            <a:r>
              <a:rPr lang="en-US" sz="2400" dirty="0"/>
              <a:t>Select </a:t>
            </a:r>
            <a:r>
              <a:rPr lang="en-US" sz="2400" dirty="0">
                <a:solidFill>
                  <a:srgbClr val="FF0000"/>
                </a:solidFill>
              </a:rPr>
              <a:t>Scheme </a:t>
            </a:r>
            <a:r>
              <a:rPr lang="en-US" sz="2400" dirty="0"/>
              <a:t>from dropdown </a:t>
            </a:r>
            <a:r>
              <a:rPr lang="en-US" sz="2400" dirty="0">
                <a:sym typeface="Wingdings" panose="05000000000000000000" pitchFamily="2" charset="2"/>
              </a:rPr>
              <a:t> Select </a:t>
            </a:r>
            <a:r>
              <a:rPr lang="en-US" sz="2400" dirty="0">
                <a:solidFill>
                  <a:srgbClr val="FF0000"/>
                </a:solidFill>
                <a:sym typeface="Wingdings" panose="05000000000000000000" pitchFamily="2" charset="2"/>
              </a:rPr>
              <a:t>Deduction Type </a:t>
            </a:r>
            <a:r>
              <a:rPr lang="en-US" sz="2400" dirty="0"/>
              <a:t>from dropdown</a:t>
            </a:r>
            <a:r>
              <a:rPr lang="en-US" sz="2400" dirty="0">
                <a:sym typeface="Wingdings" panose="05000000000000000000" pitchFamily="2" charset="2"/>
              </a:rPr>
              <a:t>  Select </a:t>
            </a:r>
            <a:r>
              <a:rPr lang="en-US" sz="2400" dirty="0">
                <a:solidFill>
                  <a:srgbClr val="FF0000"/>
                </a:solidFill>
                <a:sym typeface="Wingdings" panose="05000000000000000000" pitchFamily="2" charset="2"/>
              </a:rPr>
              <a:t>Module Name </a:t>
            </a:r>
            <a:r>
              <a:rPr lang="en-US" sz="2400" dirty="0"/>
              <a:t>from dropdown </a:t>
            </a:r>
            <a:r>
              <a:rPr lang="en-US" sz="2400" dirty="0">
                <a:sym typeface="Wingdings" panose="05000000000000000000" pitchFamily="2" charset="2"/>
              </a:rPr>
              <a:t> Select </a:t>
            </a:r>
            <a:r>
              <a:rPr lang="en-US" sz="2400" dirty="0">
                <a:solidFill>
                  <a:srgbClr val="FF0000"/>
                </a:solidFill>
                <a:sym typeface="Wingdings" panose="05000000000000000000" pitchFamily="2" charset="2"/>
              </a:rPr>
              <a:t>From Date</a:t>
            </a:r>
            <a:r>
              <a:rPr lang="en-US" sz="2400" dirty="0">
                <a:sym typeface="Wingdings" panose="05000000000000000000" pitchFamily="2" charset="2"/>
              </a:rPr>
              <a:t> &amp; </a:t>
            </a:r>
            <a:r>
              <a:rPr lang="en-US" sz="2400" dirty="0">
                <a:solidFill>
                  <a:srgbClr val="FF0000"/>
                </a:solidFill>
                <a:sym typeface="Wingdings" panose="05000000000000000000" pitchFamily="2" charset="2"/>
              </a:rPr>
              <a:t>To Date</a:t>
            </a:r>
            <a:r>
              <a:rPr lang="en-US" sz="2400" dirty="0">
                <a:sym typeface="Wingdings" panose="05000000000000000000" pitchFamily="2" charset="2"/>
              </a:rPr>
              <a:t> (</a:t>
            </a:r>
            <a:r>
              <a:rPr lang="en-US" sz="2400" dirty="0">
                <a:solidFill>
                  <a:srgbClr val="FF0000"/>
                </a:solidFill>
                <a:sym typeface="Wingdings" panose="05000000000000000000" pitchFamily="2" charset="2"/>
              </a:rPr>
              <a:t>Note</a:t>
            </a:r>
            <a:r>
              <a:rPr lang="en-US" sz="2400" dirty="0">
                <a:sym typeface="Wingdings" panose="05000000000000000000" pitchFamily="2" charset="2"/>
              </a:rPr>
              <a:t>: Sanction Date of the Voucher should be taken &amp; Selection of Date should not be greater than 7 days)  Search</a:t>
            </a:r>
            <a:endParaRPr lang="en-IN" sz="2400" dirty="0"/>
          </a:p>
        </p:txBody>
      </p:sp>
      <p:pic>
        <p:nvPicPr>
          <p:cNvPr id="5" name="Picture 4">
            <a:extLst>
              <a:ext uri="{FF2B5EF4-FFF2-40B4-BE49-F238E27FC236}">
                <a16:creationId xmlns:a16="http://schemas.microsoft.com/office/drawing/2014/main" id="{08070AA8-76C3-120C-5975-0B4064BD81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252" y="1527048"/>
            <a:ext cx="11969496" cy="5138927"/>
          </a:xfrm>
          <a:prstGeom prst="rect">
            <a:avLst/>
          </a:prstGeom>
        </p:spPr>
      </p:pic>
    </p:spTree>
    <p:extLst>
      <p:ext uri="{BB962C8B-B14F-4D97-AF65-F5344CB8AC3E}">
        <p14:creationId xmlns:p14="http://schemas.microsoft.com/office/powerpoint/2010/main" val="3913207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48C06-4C7F-4D03-4905-5FEE013551E6}"/>
              </a:ext>
            </a:extLst>
          </p:cNvPr>
          <p:cNvSpPr>
            <a:spLocks noGrp="1"/>
          </p:cNvSpPr>
          <p:nvPr>
            <p:ph type="title"/>
          </p:nvPr>
        </p:nvSpPr>
        <p:spPr>
          <a:xfrm>
            <a:off x="838200" y="118873"/>
            <a:ext cx="10515600" cy="411479"/>
          </a:xfrm>
        </p:spPr>
        <p:txBody>
          <a:bodyPr>
            <a:normAutofit fontScale="90000"/>
          </a:bodyPr>
          <a:lstStyle/>
          <a:p>
            <a:pPr algn="ct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Funds Transfer to Holding </a:t>
            </a:r>
            <a:r>
              <a:rPr lang="en-US" sz="3200" dirty="0">
                <a:solidFill>
                  <a:prstClr val="black"/>
                </a:solidFill>
                <a:latin typeface="Times New Roman" panose="02020603050405020304" pitchFamily="18" charset="0"/>
                <a:cs typeface="Times New Roman" panose="02020603050405020304" pitchFamily="18" charset="0"/>
              </a:rPr>
              <a:t>A</a:t>
            </a:r>
            <a:r>
              <a:rPr kumimoji="0" lang="en-US" sz="3200" b="0" i="0" u="none" strike="noStrike" kern="1200" cap="none" spc="0" normalizeH="0" baseline="0" noProof="0" dirty="0" err="1">
                <a:ln>
                  <a:noFill/>
                </a:ln>
                <a:solidFill>
                  <a:prstClr val="black"/>
                </a:solidFill>
                <a:effectLst/>
                <a:uLnTx/>
                <a:uFillTx/>
                <a:latin typeface="Times New Roman" panose="02020603050405020304" pitchFamily="18" charset="0"/>
                <a:ea typeface="+mj-ea"/>
                <a:cs typeface="Times New Roman" panose="02020603050405020304" pitchFamily="18" charset="0"/>
              </a:rPr>
              <a:t>ccount</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 – Contd. </a:t>
            </a:r>
            <a:endParaRPr lang="en-IN" dirty="0"/>
          </a:p>
        </p:txBody>
      </p:sp>
      <p:sp>
        <p:nvSpPr>
          <p:cNvPr id="3" name="Content Placeholder 2">
            <a:extLst>
              <a:ext uri="{FF2B5EF4-FFF2-40B4-BE49-F238E27FC236}">
                <a16:creationId xmlns:a16="http://schemas.microsoft.com/office/drawing/2014/main" id="{39AEB111-B024-5019-E876-AA05E64F7582}"/>
              </a:ext>
            </a:extLst>
          </p:cNvPr>
          <p:cNvSpPr>
            <a:spLocks noGrp="1"/>
          </p:cNvSpPr>
          <p:nvPr>
            <p:ph idx="1"/>
          </p:nvPr>
        </p:nvSpPr>
        <p:spPr>
          <a:xfrm>
            <a:off x="73152" y="640079"/>
            <a:ext cx="12042648" cy="6099047"/>
          </a:xfrm>
        </p:spPr>
        <p:txBody>
          <a:bodyPr>
            <a:normAutofit/>
          </a:bodyPr>
          <a:lstStyle/>
          <a:p>
            <a:pPr marL="0" indent="0">
              <a:buNone/>
            </a:pPr>
            <a:r>
              <a:rPr lang="en-US" sz="2400" dirty="0"/>
              <a:t>Click on </a:t>
            </a:r>
            <a:r>
              <a:rPr lang="en-US" sz="2400" dirty="0">
                <a:solidFill>
                  <a:srgbClr val="FF0000"/>
                </a:solidFill>
              </a:rPr>
              <a:t>Check Box </a:t>
            </a:r>
            <a:r>
              <a:rPr lang="en-US" sz="2400" dirty="0">
                <a:sym typeface="Wingdings" panose="05000000000000000000" pitchFamily="2" charset="2"/>
              </a:rPr>
              <a:t> click on </a:t>
            </a:r>
            <a:r>
              <a:rPr lang="en-US" sz="2400" dirty="0">
                <a:solidFill>
                  <a:srgbClr val="FF0000"/>
                </a:solidFill>
                <a:sym typeface="Wingdings" panose="05000000000000000000" pitchFamily="2" charset="2"/>
              </a:rPr>
              <a:t>Transfer to Holding Account </a:t>
            </a:r>
            <a:r>
              <a:rPr lang="en-US" sz="2400" dirty="0">
                <a:sym typeface="Wingdings" panose="05000000000000000000" pitchFamily="2" charset="2"/>
              </a:rPr>
              <a:t></a:t>
            </a:r>
            <a:endParaRPr lang="en-IN" sz="2400" dirty="0"/>
          </a:p>
        </p:txBody>
      </p:sp>
      <p:pic>
        <p:nvPicPr>
          <p:cNvPr id="5" name="Picture 4">
            <a:extLst>
              <a:ext uri="{FF2B5EF4-FFF2-40B4-BE49-F238E27FC236}">
                <a16:creationId xmlns:a16="http://schemas.microsoft.com/office/drawing/2014/main" id="{C909189E-8846-8394-BD5B-27F4FA5D96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04" y="1161288"/>
            <a:ext cx="11887200" cy="5577838"/>
          </a:xfrm>
          <a:prstGeom prst="rect">
            <a:avLst/>
          </a:prstGeom>
        </p:spPr>
      </p:pic>
    </p:spTree>
    <p:extLst>
      <p:ext uri="{BB962C8B-B14F-4D97-AF65-F5344CB8AC3E}">
        <p14:creationId xmlns:p14="http://schemas.microsoft.com/office/powerpoint/2010/main" val="2973377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3B70B-DAE6-BFD3-BA6D-ECAC4B9FCD9D}"/>
              </a:ext>
            </a:extLst>
          </p:cNvPr>
          <p:cNvSpPr>
            <a:spLocks noGrp="1"/>
          </p:cNvSpPr>
          <p:nvPr>
            <p:ph type="title"/>
          </p:nvPr>
        </p:nvSpPr>
        <p:spPr>
          <a:xfrm>
            <a:off x="838200" y="123253"/>
            <a:ext cx="10515600" cy="489395"/>
          </a:xfrm>
        </p:spPr>
        <p:txBody>
          <a:bodyPr>
            <a:normAutofit fontScale="90000"/>
          </a:bodyPr>
          <a:lstStyle/>
          <a:p>
            <a:pPr algn="ct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Funds Transfer to Holding </a:t>
            </a:r>
            <a:r>
              <a:rPr lang="en-US" sz="3200" dirty="0">
                <a:solidFill>
                  <a:prstClr val="black"/>
                </a:solidFill>
                <a:latin typeface="Times New Roman" panose="02020603050405020304" pitchFamily="18" charset="0"/>
                <a:cs typeface="Times New Roman" panose="02020603050405020304" pitchFamily="18" charset="0"/>
              </a:rPr>
              <a:t>A</a:t>
            </a:r>
            <a:r>
              <a:rPr kumimoji="0" lang="en-US" sz="3200" b="0" i="0" u="none" strike="noStrike" kern="1200" cap="none" spc="0" normalizeH="0" baseline="0" noProof="0" dirty="0" err="1">
                <a:ln>
                  <a:noFill/>
                </a:ln>
                <a:solidFill>
                  <a:prstClr val="black"/>
                </a:solidFill>
                <a:effectLst/>
                <a:uLnTx/>
                <a:uFillTx/>
                <a:latin typeface="Times New Roman" panose="02020603050405020304" pitchFamily="18" charset="0"/>
                <a:ea typeface="+mj-ea"/>
                <a:cs typeface="Times New Roman" panose="02020603050405020304" pitchFamily="18" charset="0"/>
              </a:rPr>
              <a:t>ccount</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 – Contd. </a:t>
            </a:r>
            <a:endParaRPr lang="en-IN" sz="3200" dirty="0"/>
          </a:p>
        </p:txBody>
      </p:sp>
      <p:sp>
        <p:nvSpPr>
          <p:cNvPr id="3" name="Content Placeholder 2">
            <a:extLst>
              <a:ext uri="{FF2B5EF4-FFF2-40B4-BE49-F238E27FC236}">
                <a16:creationId xmlns:a16="http://schemas.microsoft.com/office/drawing/2014/main" id="{D4EF23D4-B798-EE02-E55D-F5BA3B070AD3}"/>
              </a:ext>
            </a:extLst>
          </p:cNvPr>
          <p:cNvSpPr>
            <a:spLocks noGrp="1"/>
          </p:cNvSpPr>
          <p:nvPr>
            <p:ph idx="1"/>
          </p:nvPr>
        </p:nvSpPr>
        <p:spPr>
          <a:xfrm>
            <a:off x="166116" y="612648"/>
            <a:ext cx="11859768" cy="6245352"/>
          </a:xfrm>
        </p:spPr>
        <p:txBody>
          <a:bodyPr>
            <a:normAutofit/>
          </a:bodyPr>
          <a:lstStyle/>
          <a:p>
            <a:pPr marL="0" indent="0">
              <a:buNone/>
            </a:pPr>
            <a:r>
              <a:rPr lang="en-US" sz="2400" dirty="0"/>
              <a:t>Write </a:t>
            </a:r>
            <a:r>
              <a:rPr lang="en-US" sz="2400" dirty="0">
                <a:solidFill>
                  <a:srgbClr val="FF0000"/>
                </a:solidFill>
              </a:rPr>
              <a:t>Narration</a:t>
            </a:r>
            <a:r>
              <a:rPr lang="en-US" sz="2400" dirty="0"/>
              <a:t> &amp; </a:t>
            </a:r>
            <a:r>
              <a:rPr lang="en-US" sz="2400" dirty="0">
                <a:solidFill>
                  <a:srgbClr val="FF0000"/>
                </a:solidFill>
              </a:rPr>
              <a:t>Narration for Passbook </a:t>
            </a:r>
            <a:r>
              <a:rPr lang="en-US" sz="2400" dirty="0">
                <a:sym typeface="Wingdings" panose="05000000000000000000" pitchFamily="2" charset="2"/>
              </a:rPr>
              <a:t> Click on </a:t>
            </a:r>
            <a:r>
              <a:rPr lang="en-US" sz="2400" dirty="0">
                <a:solidFill>
                  <a:srgbClr val="FF0000"/>
                </a:solidFill>
                <a:sym typeface="Wingdings" panose="05000000000000000000" pitchFamily="2" charset="2"/>
              </a:rPr>
              <a:t>Transfer </a:t>
            </a:r>
            <a:r>
              <a:rPr lang="en-US" sz="2400" dirty="0">
                <a:sym typeface="Wingdings" panose="05000000000000000000" pitchFamily="2" charset="2"/>
              </a:rPr>
              <a:t></a:t>
            </a:r>
            <a:endParaRPr lang="en-IN" sz="2400" dirty="0"/>
          </a:p>
        </p:txBody>
      </p:sp>
      <p:pic>
        <p:nvPicPr>
          <p:cNvPr id="5" name="Picture 4">
            <a:extLst>
              <a:ext uri="{FF2B5EF4-FFF2-40B4-BE49-F238E27FC236}">
                <a16:creationId xmlns:a16="http://schemas.microsoft.com/office/drawing/2014/main" id="{642CFFCB-1511-426B-6158-549DCB5762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116" y="1102043"/>
            <a:ext cx="11859768" cy="5632704"/>
          </a:xfrm>
          <a:prstGeom prst="rect">
            <a:avLst/>
          </a:prstGeom>
        </p:spPr>
      </p:pic>
    </p:spTree>
    <p:extLst>
      <p:ext uri="{BB962C8B-B14F-4D97-AF65-F5344CB8AC3E}">
        <p14:creationId xmlns:p14="http://schemas.microsoft.com/office/powerpoint/2010/main" val="3922218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C26E7-1BB4-4581-3254-6E30D6C2F782}"/>
              </a:ext>
            </a:extLst>
          </p:cNvPr>
          <p:cNvSpPr>
            <a:spLocks noGrp="1"/>
          </p:cNvSpPr>
          <p:nvPr>
            <p:ph type="title"/>
          </p:nvPr>
        </p:nvSpPr>
        <p:spPr>
          <a:xfrm>
            <a:off x="838200" y="64009"/>
            <a:ext cx="10515600" cy="617028"/>
          </a:xfrm>
        </p:spPr>
        <p:txBody>
          <a:bodyPr>
            <a:normAutofit/>
          </a:bodyPr>
          <a:lstStyle/>
          <a:p>
            <a:pPr algn="ct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Funds Transfer to Holding </a:t>
            </a:r>
            <a:r>
              <a:rPr lang="en-US" sz="3600" dirty="0">
                <a:solidFill>
                  <a:prstClr val="black"/>
                </a:solidFill>
                <a:latin typeface="Times New Roman" panose="02020603050405020304" pitchFamily="18" charset="0"/>
                <a:cs typeface="Times New Roman" panose="02020603050405020304" pitchFamily="18" charset="0"/>
              </a:rPr>
              <a:t>A</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j-ea"/>
                <a:cs typeface="Times New Roman" panose="02020603050405020304" pitchFamily="18" charset="0"/>
              </a:rPr>
              <a:t>ccount</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 – Contd. </a:t>
            </a:r>
            <a:endParaRPr lang="en-IN" sz="3600" dirty="0"/>
          </a:p>
        </p:txBody>
      </p:sp>
      <p:sp>
        <p:nvSpPr>
          <p:cNvPr id="3" name="Content Placeholder 2">
            <a:extLst>
              <a:ext uri="{FF2B5EF4-FFF2-40B4-BE49-F238E27FC236}">
                <a16:creationId xmlns:a16="http://schemas.microsoft.com/office/drawing/2014/main" id="{780A5A90-9112-0285-F6D7-24F4DC197225}"/>
              </a:ext>
            </a:extLst>
          </p:cNvPr>
          <p:cNvSpPr>
            <a:spLocks noGrp="1"/>
          </p:cNvSpPr>
          <p:nvPr>
            <p:ph idx="1"/>
          </p:nvPr>
        </p:nvSpPr>
        <p:spPr>
          <a:xfrm>
            <a:off x="118872" y="832104"/>
            <a:ext cx="11987784" cy="5961887"/>
          </a:xfrm>
        </p:spPr>
        <p:txBody>
          <a:bodyPr>
            <a:normAutofit/>
          </a:bodyPr>
          <a:lstStyle/>
          <a:p>
            <a:pPr marL="0" indent="0">
              <a:buNone/>
            </a:pPr>
            <a:r>
              <a:rPr lang="en-US" sz="2400" dirty="0"/>
              <a:t>Select </a:t>
            </a:r>
            <a:r>
              <a:rPr lang="en-US" sz="2400" dirty="0">
                <a:solidFill>
                  <a:srgbClr val="FF0000"/>
                </a:solidFill>
              </a:rPr>
              <a:t>Payment Mode </a:t>
            </a:r>
            <a:r>
              <a:rPr lang="en-US" sz="2400" dirty="0">
                <a:sym typeface="Wingdings" panose="05000000000000000000" pitchFamily="2" charset="2"/>
              </a:rPr>
              <a:t> Click on </a:t>
            </a:r>
            <a:r>
              <a:rPr lang="en-US" sz="2400" dirty="0">
                <a:solidFill>
                  <a:srgbClr val="FF0000"/>
                </a:solidFill>
                <a:sym typeface="Wingdings" panose="05000000000000000000" pitchFamily="2" charset="2"/>
              </a:rPr>
              <a:t>Transfer </a:t>
            </a:r>
            <a:r>
              <a:rPr lang="en-US" sz="2400" dirty="0">
                <a:sym typeface="Wingdings" panose="05000000000000000000" pitchFamily="2" charset="2"/>
              </a:rPr>
              <a:t></a:t>
            </a:r>
            <a:endParaRPr lang="en-IN" sz="2400" dirty="0"/>
          </a:p>
        </p:txBody>
      </p:sp>
      <p:pic>
        <p:nvPicPr>
          <p:cNvPr id="5" name="Picture 4">
            <a:extLst>
              <a:ext uri="{FF2B5EF4-FFF2-40B4-BE49-F238E27FC236}">
                <a16:creationId xmlns:a16="http://schemas.microsoft.com/office/drawing/2014/main" id="{F99162B6-583C-3229-AE13-C076A3A598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024" y="1299083"/>
            <a:ext cx="11881104" cy="5494908"/>
          </a:xfrm>
          <a:prstGeom prst="rect">
            <a:avLst/>
          </a:prstGeom>
        </p:spPr>
      </p:pic>
    </p:spTree>
    <p:extLst>
      <p:ext uri="{BB962C8B-B14F-4D97-AF65-F5344CB8AC3E}">
        <p14:creationId xmlns:p14="http://schemas.microsoft.com/office/powerpoint/2010/main" val="1146604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E11BD-9ED5-506F-FBCF-3F6A7CFF7379}"/>
              </a:ext>
            </a:extLst>
          </p:cNvPr>
          <p:cNvSpPr>
            <a:spLocks noGrp="1"/>
          </p:cNvSpPr>
          <p:nvPr>
            <p:ph type="title"/>
          </p:nvPr>
        </p:nvSpPr>
        <p:spPr>
          <a:xfrm>
            <a:off x="838200" y="64007"/>
            <a:ext cx="10515600" cy="466345"/>
          </a:xfrm>
        </p:spPr>
        <p:txBody>
          <a:bodyPr>
            <a:normAutofit fontScale="90000"/>
          </a:bodyPr>
          <a:lstStyle/>
          <a:p>
            <a:pPr algn="ct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Funds Transfer to Holding </a:t>
            </a:r>
            <a:r>
              <a:rPr lang="en-US" sz="3600" dirty="0">
                <a:solidFill>
                  <a:prstClr val="black"/>
                </a:solidFill>
                <a:latin typeface="Times New Roman" panose="02020603050405020304" pitchFamily="18" charset="0"/>
                <a:cs typeface="Times New Roman" panose="02020603050405020304" pitchFamily="18" charset="0"/>
              </a:rPr>
              <a:t>A</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j-ea"/>
                <a:cs typeface="Times New Roman" panose="02020603050405020304" pitchFamily="18" charset="0"/>
              </a:rPr>
              <a:t>ccount</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 – Contd. </a:t>
            </a:r>
            <a:endParaRPr lang="en-IN" sz="3600" dirty="0"/>
          </a:p>
        </p:txBody>
      </p:sp>
      <p:sp>
        <p:nvSpPr>
          <p:cNvPr id="3" name="Content Placeholder 2">
            <a:extLst>
              <a:ext uri="{FF2B5EF4-FFF2-40B4-BE49-F238E27FC236}">
                <a16:creationId xmlns:a16="http://schemas.microsoft.com/office/drawing/2014/main" id="{29368AD5-0A98-5F13-3C08-9C70BF4D3075}"/>
              </a:ext>
            </a:extLst>
          </p:cNvPr>
          <p:cNvSpPr>
            <a:spLocks noGrp="1"/>
          </p:cNvSpPr>
          <p:nvPr>
            <p:ph idx="1"/>
          </p:nvPr>
        </p:nvSpPr>
        <p:spPr>
          <a:xfrm>
            <a:off x="91440" y="530352"/>
            <a:ext cx="11987784" cy="6263641"/>
          </a:xfrm>
        </p:spPr>
        <p:txBody>
          <a:bodyPr>
            <a:normAutofit/>
          </a:bodyPr>
          <a:lstStyle/>
          <a:p>
            <a:pPr marL="0" indent="0">
              <a:buNone/>
            </a:pPr>
            <a:r>
              <a:rPr lang="en-US" sz="2300" dirty="0"/>
              <a:t>A Voucher Number will be generated. You can write it down though the System will store the data.</a:t>
            </a:r>
            <a:endParaRPr lang="en-IN" sz="2300" dirty="0"/>
          </a:p>
        </p:txBody>
      </p:sp>
      <p:pic>
        <p:nvPicPr>
          <p:cNvPr id="5" name="Picture 4">
            <a:extLst>
              <a:ext uri="{FF2B5EF4-FFF2-40B4-BE49-F238E27FC236}">
                <a16:creationId xmlns:a16="http://schemas.microsoft.com/office/drawing/2014/main" id="{7772DDF5-D507-C5F8-607A-E970E7F6CD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6" y="996697"/>
            <a:ext cx="11966448" cy="5797295"/>
          </a:xfrm>
          <a:prstGeom prst="rect">
            <a:avLst/>
          </a:prstGeom>
        </p:spPr>
      </p:pic>
    </p:spTree>
    <p:extLst>
      <p:ext uri="{BB962C8B-B14F-4D97-AF65-F5344CB8AC3E}">
        <p14:creationId xmlns:p14="http://schemas.microsoft.com/office/powerpoint/2010/main" val="1652260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4F7A9-E546-E2F2-2567-04BEC7FF4C28}"/>
              </a:ext>
            </a:extLst>
          </p:cNvPr>
          <p:cNvSpPr>
            <a:spLocks noGrp="1"/>
          </p:cNvSpPr>
          <p:nvPr>
            <p:ph type="title"/>
          </p:nvPr>
        </p:nvSpPr>
        <p:spPr>
          <a:xfrm>
            <a:off x="838200" y="100585"/>
            <a:ext cx="10515600" cy="580452"/>
          </a:xfrm>
        </p:spPr>
        <p:txBody>
          <a:bodyPr>
            <a:normAutofit/>
          </a:bodyPr>
          <a:lstStyle/>
          <a:p>
            <a:pPr algn="ct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Funds Transfer to Holding </a:t>
            </a:r>
            <a:r>
              <a:rPr lang="en-US" sz="3200" dirty="0">
                <a:solidFill>
                  <a:prstClr val="black"/>
                </a:solidFill>
                <a:latin typeface="Times New Roman" panose="02020603050405020304" pitchFamily="18" charset="0"/>
                <a:cs typeface="Times New Roman" panose="02020603050405020304" pitchFamily="18" charset="0"/>
              </a:rPr>
              <a:t>A</a:t>
            </a:r>
            <a:r>
              <a:rPr kumimoji="0" lang="en-US" sz="3200" b="0" i="0" u="none" strike="noStrike" kern="1200" cap="none" spc="0" normalizeH="0" baseline="0" noProof="0" dirty="0" err="1">
                <a:ln>
                  <a:noFill/>
                </a:ln>
                <a:solidFill>
                  <a:prstClr val="black"/>
                </a:solidFill>
                <a:effectLst/>
                <a:uLnTx/>
                <a:uFillTx/>
                <a:latin typeface="Times New Roman" panose="02020603050405020304" pitchFamily="18" charset="0"/>
                <a:ea typeface="+mj-ea"/>
                <a:cs typeface="Times New Roman" panose="02020603050405020304" pitchFamily="18" charset="0"/>
              </a:rPr>
              <a:t>ccount</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 – Contd. </a:t>
            </a:r>
            <a:endParaRPr lang="en-IN" dirty="0"/>
          </a:p>
        </p:txBody>
      </p:sp>
      <p:sp>
        <p:nvSpPr>
          <p:cNvPr id="3" name="Content Placeholder 2">
            <a:extLst>
              <a:ext uri="{FF2B5EF4-FFF2-40B4-BE49-F238E27FC236}">
                <a16:creationId xmlns:a16="http://schemas.microsoft.com/office/drawing/2014/main" id="{21D8721F-E61B-9192-EFE1-6A44B2D2E61E}"/>
              </a:ext>
            </a:extLst>
          </p:cNvPr>
          <p:cNvSpPr>
            <a:spLocks noGrp="1"/>
          </p:cNvSpPr>
          <p:nvPr>
            <p:ph idx="1"/>
          </p:nvPr>
        </p:nvSpPr>
        <p:spPr>
          <a:xfrm>
            <a:off x="64008" y="672276"/>
            <a:ext cx="12051792" cy="6185724"/>
          </a:xfrm>
        </p:spPr>
        <p:txBody>
          <a:bodyPr>
            <a:normAutofit/>
          </a:bodyPr>
          <a:lstStyle/>
          <a:p>
            <a:pPr marL="0" indent="0">
              <a:buNone/>
            </a:pPr>
            <a:r>
              <a:rPr lang="en-US" sz="2400" dirty="0"/>
              <a:t>Login with DA ID </a:t>
            </a:r>
            <a:r>
              <a:rPr lang="en-US" sz="2400" dirty="0">
                <a:sym typeface="Wingdings" panose="05000000000000000000" pitchFamily="2" charset="2"/>
              </a:rPr>
              <a:t> Click on </a:t>
            </a:r>
            <a:r>
              <a:rPr lang="en-US" sz="2400" dirty="0">
                <a:solidFill>
                  <a:srgbClr val="FF0000"/>
                </a:solidFill>
                <a:sym typeface="Wingdings" panose="05000000000000000000" pitchFamily="2" charset="2"/>
              </a:rPr>
              <a:t>Misc. Deduction Filing </a:t>
            </a:r>
            <a:r>
              <a:rPr lang="en-US" sz="2400" dirty="0">
                <a:sym typeface="Wingdings" panose="05000000000000000000" pitchFamily="2" charset="2"/>
              </a:rPr>
              <a:t> Click on </a:t>
            </a:r>
            <a:r>
              <a:rPr lang="en-US" sz="2400" dirty="0">
                <a:solidFill>
                  <a:srgbClr val="FF0000"/>
                </a:solidFill>
                <a:sym typeface="Wingdings" panose="05000000000000000000" pitchFamily="2" charset="2"/>
              </a:rPr>
              <a:t>View Statutory Deduction </a:t>
            </a:r>
            <a:r>
              <a:rPr lang="en-US" sz="2400" dirty="0">
                <a:sym typeface="Wingdings" panose="05000000000000000000" pitchFamily="2" charset="2"/>
              </a:rPr>
              <a:t></a:t>
            </a:r>
            <a:endParaRPr lang="en-IN" sz="2400" dirty="0"/>
          </a:p>
        </p:txBody>
      </p:sp>
      <p:pic>
        <p:nvPicPr>
          <p:cNvPr id="5" name="Picture 4">
            <a:extLst>
              <a:ext uri="{FF2B5EF4-FFF2-40B4-BE49-F238E27FC236}">
                <a16:creationId xmlns:a16="http://schemas.microsoft.com/office/drawing/2014/main" id="{F35061DB-C015-45FF-2E07-C6F73CD667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692" y="1252728"/>
            <a:ext cx="11786616" cy="5504688"/>
          </a:xfrm>
          <a:prstGeom prst="rect">
            <a:avLst/>
          </a:prstGeom>
        </p:spPr>
      </p:pic>
    </p:spTree>
    <p:extLst>
      <p:ext uri="{BB962C8B-B14F-4D97-AF65-F5344CB8AC3E}">
        <p14:creationId xmlns:p14="http://schemas.microsoft.com/office/powerpoint/2010/main" val="3001794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664CF-8983-EA10-380F-DE178E8CD27C}"/>
              </a:ext>
            </a:extLst>
          </p:cNvPr>
          <p:cNvSpPr>
            <a:spLocks noGrp="1"/>
          </p:cNvSpPr>
          <p:nvPr>
            <p:ph type="title"/>
          </p:nvPr>
        </p:nvSpPr>
        <p:spPr>
          <a:xfrm>
            <a:off x="838200" y="73153"/>
            <a:ext cx="10515600" cy="429767"/>
          </a:xfrm>
        </p:spPr>
        <p:txBody>
          <a:bodyPr>
            <a:noAutofit/>
          </a:bodyPr>
          <a:lstStyle/>
          <a:p>
            <a:pPr algn="ct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Funds Transfer to Holding </a:t>
            </a:r>
            <a:r>
              <a:rPr lang="en-US" sz="3200" dirty="0">
                <a:solidFill>
                  <a:prstClr val="black"/>
                </a:solidFill>
                <a:latin typeface="Times New Roman" panose="02020603050405020304" pitchFamily="18" charset="0"/>
                <a:cs typeface="Times New Roman" panose="02020603050405020304" pitchFamily="18" charset="0"/>
              </a:rPr>
              <a:t>A</a:t>
            </a:r>
            <a:r>
              <a:rPr kumimoji="0" lang="en-US" sz="3200" b="0" i="0" u="none" strike="noStrike" kern="1200" cap="none" spc="0" normalizeH="0" baseline="0" noProof="0" dirty="0" err="1">
                <a:ln>
                  <a:noFill/>
                </a:ln>
                <a:solidFill>
                  <a:prstClr val="black"/>
                </a:solidFill>
                <a:effectLst/>
                <a:uLnTx/>
                <a:uFillTx/>
                <a:latin typeface="Times New Roman" panose="02020603050405020304" pitchFamily="18" charset="0"/>
                <a:ea typeface="+mj-ea"/>
                <a:cs typeface="Times New Roman" panose="02020603050405020304" pitchFamily="18" charset="0"/>
              </a:rPr>
              <a:t>ccount</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 – Contd. </a:t>
            </a:r>
            <a:endParaRPr lang="en-IN" sz="3200" dirty="0"/>
          </a:p>
        </p:txBody>
      </p:sp>
      <p:sp>
        <p:nvSpPr>
          <p:cNvPr id="3" name="Content Placeholder 2">
            <a:extLst>
              <a:ext uri="{FF2B5EF4-FFF2-40B4-BE49-F238E27FC236}">
                <a16:creationId xmlns:a16="http://schemas.microsoft.com/office/drawing/2014/main" id="{711899DF-77C6-98CF-32F3-FDC4918CBBB5}"/>
              </a:ext>
            </a:extLst>
          </p:cNvPr>
          <p:cNvSpPr>
            <a:spLocks noGrp="1"/>
          </p:cNvSpPr>
          <p:nvPr>
            <p:ph idx="1"/>
          </p:nvPr>
        </p:nvSpPr>
        <p:spPr>
          <a:xfrm>
            <a:off x="73152" y="502920"/>
            <a:ext cx="12042648" cy="6281927"/>
          </a:xfrm>
        </p:spPr>
        <p:txBody>
          <a:bodyPr>
            <a:normAutofit/>
          </a:bodyPr>
          <a:lstStyle/>
          <a:p>
            <a:pPr marL="0" indent="0">
              <a:buNone/>
            </a:pPr>
            <a:r>
              <a:rPr lang="en-US" sz="2400" dirty="0"/>
              <a:t>Select Status as ‘</a:t>
            </a:r>
            <a:r>
              <a:rPr lang="en-US" sz="2400" dirty="0">
                <a:solidFill>
                  <a:srgbClr val="FF0000"/>
                </a:solidFill>
              </a:rPr>
              <a:t>Submitted</a:t>
            </a:r>
            <a:r>
              <a:rPr lang="en-US" sz="2400" dirty="0"/>
              <a:t>’ from the Dropdown Menu </a:t>
            </a:r>
            <a:r>
              <a:rPr lang="en-US" sz="2400" dirty="0">
                <a:sym typeface="Wingdings" panose="05000000000000000000" pitchFamily="2" charset="2"/>
              </a:rPr>
              <a:t> Click on </a:t>
            </a:r>
            <a:r>
              <a:rPr lang="en-US" sz="2400" dirty="0">
                <a:solidFill>
                  <a:srgbClr val="FF0000"/>
                </a:solidFill>
                <a:sym typeface="Wingdings" panose="05000000000000000000" pitchFamily="2" charset="2"/>
              </a:rPr>
              <a:t>Search </a:t>
            </a:r>
            <a:r>
              <a:rPr lang="en-US" sz="2400" dirty="0">
                <a:sym typeface="Wingdings" panose="05000000000000000000" pitchFamily="2" charset="2"/>
              </a:rPr>
              <a:t> A table will appear with the deduction details  Click On </a:t>
            </a:r>
            <a:r>
              <a:rPr lang="en-US" sz="2400" dirty="0">
                <a:solidFill>
                  <a:srgbClr val="FF0000"/>
                </a:solidFill>
                <a:sym typeface="Wingdings" panose="05000000000000000000" pitchFamily="2" charset="2"/>
              </a:rPr>
              <a:t>Check Box</a:t>
            </a:r>
            <a:r>
              <a:rPr lang="en-US" sz="2400" dirty="0">
                <a:sym typeface="Wingdings" panose="05000000000000000000" pitchFamily="2" charset="2"/>
              </a:rPr>
              <a:t>  Click on </a:t>
            </a:r>
            <a:r>
              <a:rPr lang="en-US" sz="2400" dirty="0">
                <a:solidFill>
                  <a:srgbClr val="FF0000"/>
                </a:solidFill>
                <a:sym typeface="Wingdings" panose="05000000000000000000" pitchFamily="2" charset="2"/>
              </a:rPr>
              <a:t>Approve/Reject</a:t>
            </a:r>
            <a:endParaRPr lang="en-IN" sz="2400" dirty="0">
              <a:solidFill>
                <a:srgbClr val="FF0000"/>
              </a:solidFill>
            </a:endParaRPr>
          </a:p>
        </p:txBody>
      </p:sp>
      <p:pic>
        <p:nvPicPr>
          <p:cNvPr id="5" name="Picture 4">
            <a:extLst>
              <a:ext uri="{FF2B5EF4-FFF2-40B4-BE49-F238E27FC236}">
                <a16:creationId xmlns:a16="http://schemas.microsoft.com/office/drawing/2014/main" id="{D9E4F78F-03CF-3A31-7A90-FF2ABA2135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 y="1380743"/>
            <a:ext cx="12042648" cy="5404103"/>
          </a:xfrm>
          <a:prstGeom prst="rect">
            <a:avLst/>
          </a:prstGeom>
        </p:spPr>
      </p:pic>
    </p:spTree>
    <p:extLst>
      <p:ext uri="{BB962C8B-B14F-4D97-AF65-F5344CB8AC3E}">
        <p14:creationId xmlns:p14="http://schemas.microsoft.com/office/powerpoint/2010/main" val="20574085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4EC8E-BFFC-7898-E2F8-2F9CEF42D88A}"/>
              </a:ext>
            </a:extLst>
          </p:cNvPr>
          <p:cNvSpPr>
            <a:spLocks noGrp="1"/>
          </p:cNvSpPr>
          <p:nvPr>
            <p:ph type="title"/>
          </p:nvPr>
        </p:nvSpPr>
        <p:spPr>
          <a:xfrm>
            <a:off x="838200" y="1"/>
            <a:ext cx="10515600" cy="604137"/>
          </a:xfrm>
        </p:spPr>
        <p:txBody>
          <a:bodyPr>
            <a:normAutofit/>
          </a:bodyPr>
          <a:lstStyle/>
          <a:p>
            <a:pPr algn="ct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Funds Transfer to Holding </a:t>
            </a:r>
            <a:r>
              <a:rPr lang="en-US" sz="3200" dirty="0">
                <a:solidFill>
                  <a:prstClr val="black"/>
                </a:solidFill>
                <a:latin typeface="Times New Roman" panose="02020603050405020304" pitchFamily="18" charset="0"/>
                <a:cs typeface="Times New Roman" panose="02020603050405020304" pitchFamily="18" charset="0"/>
              </a:rPr>
              <a:t>A</a:t>
            </a:r>
            <a:r>
              <a:rPr kumimoji="0" lang="en-US" sz="3200" b="0" i="0" u="none" strike="noStrike" kern="1200" cap="none" spc="0" normalizeH="0" baseline="0" noProof="0" dirty="0" err="1">
                <a:ln>
                  <a:noFill/>
                </a:ln>
                <a:solidFill>
                  <a:prstClr val="black"/>
                </a:solidFill>
                <a:effectLst/>
                <a:uLnTx/>
                <a:uFillTx/>
                <a:latin typeface="Times New Roman" panose="02020603050405020304" pitchFamily="18" charset="0"/>
                <a:ea typeface="+mj-ea"/>
                <a:cs typeface="Times New Roman" panose="02020603050405020304" pitchFamily="18" charset="0"/>
              </a:rPr>
              <a:t>ccount</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 – </a:t>
            </a:r>
            <a:r>
              <a:rPr kumimoji="0" lang="en-US" sz="3200" b="0" i="0" u="none" strike="noStrike" kern="1200" cap="none" spc="0" normalizeH="0" baseline="0" noProof="0" dirty="0" err="1">
                <a:ln>
                  <a:noFill/>
                </a:ln>
                <a:solidFill>
                  <a:prstClr val="black"/>
                </a:solidFill>
                <a:effectLst/>
                <a:uLnTx/>
                <a:uFillTx/>
                <a:latin typeface="Times New Roman" panose="02020603050405020304" pitchFamily="18" charset="0"/>
                <a:ea typeface="+mj-ea"/>
                <a:cs typeface="Times New Roman" panose="02020603050405020304" pitchFamily="18" charset="0"/>
              </a:rPr>
              <a:t>Concld</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 </a:t>
            </a:r>
            <a:endParaRPr lang="en-IN" sz="3200" dirty="0"/>
          </a:p>
        </p:txBody>
      </p:sp>
      <p:sp>
        <p:nvSpPr>
          <p:cNvPr id="3" name="Content Placeholder 2">
            <a:extLst>
              <a:ext uri="{FF2B5EF4-FFF2-40B4-BE49-F238E27FC236}">
                <a16:creationId xmlns:a16="http://schemas.microsoft.com/office/drawing/2014/main" id="{7E582289-AF99-863E-A96D-27D716C7E933}"/>
              </a:ext>
            </a:extLst>
          </p:cNvPr>
          <p:cNvSpPr>
            <a:spLocks noGrp="1"/>
          </p:cNvSpPr>
          <p:nvPr>
            <p:ph idx="1"/>
          </p:nvPr>
        </p:nvSpPr>
        <p:spPr>
          <a:xfrm>
            <a:off x="82296" y="512064"/>
            <a:ext cx="11996928" cy="6272784"/>
          </a:xfrm>
        </p:spPr>
        <p:txBody>
          <a:bodyPr>
            <a:normAutofit/>
          </a:bodyPr>
          <a:lstStyle/>
          <a:p>
            <a:pPr marL="0" indent="0">
              <a:buNone/>
            </a:pPr>
            <a:r>
              <a:rPr lang="en-US" sz="2400" dirty="0"/>
              <a:t>Write down </a:t>
            </a:r>
            <a:r>
              <a:rPr lang="en-US" sz="2400" dirty="0">
                <a:solidFill>
                  <a:srgbClr val="FF0000"/>
                </a:solidFill>
              </a:rPr>
              <a:t>Remarks</a:t>
            </a:r>
            <a:r>
              <a:rPr lang="en-US" sz="2400" dirty="0"/>
              <a:t> </a:t>
            </a:r>
            <a:r>
              <a:rPr lang="en-US" sz="2400" dirty="0">
                <a:sym typeface="Wingdings" panose="05000000000000000000" pitchFamily="2" charset="2"/>
              </a:rPr>
              <a:t> Click on </a:t>
            </a:r>
            <a:r>
              <a:rPr lang="en-US" sz="2400" dirty="0">
                <a:solidFill>
                  <a:srgbClr val="FF0000"/>
                </a:solidFill>
                <a:sym typeface="Wingdings" panose="05000000000000000000" pitchFamily="2" charset="2"/>
              </a:rPr>
              <a:t>Approve</a:t>
            </a:r>
            <a:r>
              <a:rPr lang="en-US" sz="2400" dirty="0">
                <a:sym typeface="Wingdings" panose="05000000000000000000" pitchFamily="2" charset="2"/>
              </a:rPr>
              <a:t> or </a:t>
            </a:r>
            <a:r>
              <a:rPr lang="en-US" sz="2400" dirty="0">
                <a:solidFill>
                  <a:srgbClr val="FF0000"/>
                </a:solidFill>
                <a:sym typeface="Wingdings" panose="05000000000000000000" pitchFamily="2" charset="2"/>
              </a:rPr>
              <a:t>Reject</a:t>
            </a:r>
            <a:r>
              <a:rPr lang="en-US" sz="2400" dirty="0">
                <a:sym typeface="Wingdings" panose="05000000000000000000" pitchFamily="2" charset="2"/>
              </a:rPr>
              <a:t> as per requirement.</a:t>
            </a:r>
          </a:p>
          <a:p>
            <a:pPr marL="0" indent="0">
              <a:buNone/>
            </a:pPr>
            <a:endParaRPr lang="en-US" sz="2400" dirty="0">
              <a:sym typeface="Wingdings" panose="05000000000000000000" pitchFamily="2" charset="2"/>
            </a:endParaRPr>
          </a:p>
          <a:p>
            <a:pPr marL="0" indent="0">
              <a:buNone/>
            </a:pPr>
            <a:endParaRPr lang="en-US" sz="2400" dirty="0">
              <a:sym typeface="Wingdings" panose="05000000000000000000" pitchFamily="2" charset="2"/>
            </a:endParaRPr>
          </a:p>
          <a:p>
            <a:pPr marL="0" indent="0">
              <a:buNone/>
            </a:pPr>
            <a:endParaRPr lang="en-US" sz="2400" dirty="0">
              <a:sym typeface="Wingdings" panose="05000000000000000000" pitchFamily="2" charset="2"/>
            </a:endParaRPr>
          </a:p>
          <a:p>
            <a:pPr marL="0" indent="0">
              <a:buNone/>
            </a:pPr>
            <a:endParaRPr lang="en-US" sz="2400" dirty="0">
              <a:sym typeface="Wingdings" panose="05000000000000000000" pitchFamily="2" charset="2"/>
            </a:endParaRPr>
          </a:p>
          <a:p>
            <a:pPr marL="0" indent="0">
              <a:buNone/>
            </a:pPr>
            <a:endParaRPr lang="en-US" sz="2400" dirty="0">
              <a:sym typeface="Wingdings" panose="05000000000000000000" pitchFamily="2" charset="2"/>
            </a:endParaRPr>
          </a:p>
          <a:p>
            <a:pPr marL="0" indent="0">
              <a:buNone/>
            </a:pPr>
            <a:endParaRPr lang="en-US" sz="2400" dirty="0">
              <a:sym typeface="Wingdings" panose="05000000000000000000" pitchFamily="2" charset="2"/>
            </a:endParaRPr>
          </a:p>
          <a:p>
            <a:pPr marL="0" indent="0">
              <a:buNone/>
            </a:pPr>
            <a:endParaRPr lang="en-US" sz="2400" dirty="0">
              <a:sym typeface="Wingdings" panose="05000000000000000000" pitchFamily="2" charset="2"/>
            </a:endParaRPr>
          </a:p>
          <a:p>
            <a:pPr marL="0" indent="0">
              <a:buNone/>
            </a:pPr>
            <a:endParaRPr lang="en-US" sz="2400" dirty="0">
              <a:sym typeface="Wingdings" panose="05000000000000000000" pitchFamily="2" charset="2"/>
            </a:endParaRPr>
          </a:p>
          <a:p>
            <a:pPr marL="0" indent="0">
              <a:buNone/>
            </a:pPr>
            <a:endParaRPr lang="en-US" sz="2400" dirty="0">
              <a:sym typeface="Wingdings" panose="05000000000000000000" pitchFamily="2" charset="2"/>
            </a:endParaRPr>
          </a:p>
          <a:p>
            <a:pPr marL="0" indent="0">
              <a:buNone/>
            </a:pPr>
            <a:endParaRPr lang="en-US" sz="2400" dirty="0">
              <a:sym typeface="Wingdings" panose="05000000000000000000" pitchFamily="2" charset="2"/>
            </a:endParaRPr>
          </a:p>
          <a:p>
            <a:pPr marL="0" indent="0">
              <a:buNone/>
            </a:pPr>
            <a:endParaRPr lang="en-US" sz="2400" dirty="0">
              <a:sym typeface="Wingdings" panose="05000000000000000000" pitchFamily="2" charset="2"/>
            </a:endParaRPr>
          </a:p>
          <a:p>
            <a:pPr marL="0" indent="0" algn="just">
              <a:buNone/>
            </a:pPr>
            <a:r>
              <a:rPr lang="en-US" sz="2400" dirty="0"/>
              <a:t>On Approval- In case of PPA Payment, Print Payment Advice will be generated &amp; in case of DSC Payment, apply the DSC from E-Payment </a:t>
            </a:r>
            <a:r>
              <a:rPr lang="en-US" sz="2400" dirty="0">
                <a:sym typeface="Wingdings" panose="05000000000000000000" pitchFamily="2" charset="2"/>
              </a:rPr>
              <a:t> Digitally Sign Payment File to Transfer the Fund.</a:t>
            </a:r>
            <a:endParaRPr lang="en-US" sz="2400" dirty="0"/>
          </a:p>
          <a:p>
            <a:pPr marL="0" indent="0">
              <a:buNone/>
            </a:pPr>
            <a:endParaRPr lang="en-IN" sz="2400" dirty="0"/>
          </a:p>
        </p:txBody>
      </p:sp>
      <p:pic>
        <p:nvPicPr>
          <p:cNvPr id="5" name="Picture 4">
            <a:extLst>
              <a:ext uri="{FF2B5EF4-FFF2-40B4-BE49-F238E27FC236}">
                <a16:creationId xmlns:a16="http://schemas.microsoft.com/office/drawing/2014/main" id="{9F6CFB15-05D0-6A31-86A9-DE27DDFDD6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6" y="923544"/>
            <a:ext cx="11966448" cy="5001767"/>
          </a:xfrm>
          <a:prstGeom prst="rect">
            <a:avLst/>
          </a:prstGeom>
        </p:spPr>
      </p:pic>
    </p:spTree>
    <p:extLst>
      <p:ext uri="{BB962C8B-B14F-4D97-AF65-F5344CB8AC3E}">
        <p14:creationId xmlns:p14="http://schemas.microsoft.com/office/powerpoint/2010/main" val="2503323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75CF3-3528-7839-3FC8-2541E8BAA8D0}"/>
              </a:ext>
            </a:extLst>
          </p:cNvPr>
          <p:cNvSpPr>
            <a:spLocks noGrp="1"/>
          </p:cNvSpPr>
          <p:nvPr>
            <p:ph type="ctrTitle"/>
          </p:nvPr>
        </p:nvSpPr>
        <p:spPr>
          <a:xfrm>
            <a:off x="1524000" y="73152"/>
            <a:ext cx="9144000" cy="832105"/>
          </a:xfrm>
        </p:spPr>
        <p:txBody>
          <a:bodyPr>
            <a:normAutofit fontScale="90000"/>
          </a:bodyPr>
          <a:lstStyle/>
          <a:p>
            <a:r>
              <a:rPr lang="en-US" sz="6000" dirty="0">
                <a:latin typeface="Times New Roman" panose="02020603050405020304" pitchFamily="18" charset="0"/>
                <a:cs typeface="Times New Roman" panose="02020603050405020304" pitchFamily="18" charset="0"/>
              </a:rPr>
              <a:t>Misc. Deduction Filing</a:t>
            </a:r>
            <a:endParaRPr lang="en-IN" dirty="0"/>
          </a:p>
        </p:txBody>
      </p:sp>
      <p:sp>
        <p:nvSpPr>
          <p:cNvPr id="3" name="Subtitle 2">
            <a:extLst>
              <a:ext uri="{FF2B5EF4-FFF2-40B4-BE49-F238E27FC236}">
                <a16:creationId xmlns:a16="http://schemas.microsoft.com/office/drawing/2014/main" id="{A36B9C1A-5285-9F05-1B42-9E355ED69F91}"/>
              </a:ext>
            </a:extLst>
          </p:cNvPr>
          <p:cNvSpPr>
            <a:spLocks noGrp="1"/>
          </p:cNvSpPr>
          <p:nvPr>
            <p:ph type="subTitle" idx="1"/>
          </p:nvPr>
        </p:nvSpPr>
        <p:spPr>
          <a:xfrm>
            <a:off x="365760" y="1088136"/>
            <a:ext cx="11448288" cy="5541264"/>
          </a:xfrm>
        </p:spPr>
        <p:txBody>
          <a:bodyPr>
            <a:normAutofit/>
          </a:bodyPr>
          <a:lstStyle/>
          <a:p>
            <a:pPr algn="just"/>
            <a:endParaRPr lang="en-US" sz="3200" dirty="0"/>
          </a:p>
          <a:p>
            <a:pPr algn="just"/>
            <a:endParaRPr lang="en-US" sz="1100" dirty="0"/>
          </a:p>
          <a:p>
            <a:pPr algn="just"/>
            <a:r>
              <a:rPr lang="en-US" sz="3200" dirty="0"/>
              <a:t>After transferring the Funds to ‘Holding Account’, Payment of deductions from ‘Holding Account’ would be made outside PFMS (Cheques, Challan, Internet Banking etc.) within 14 Days from the date of transfer of Funds to ‘Holding Account’. </a:t>
            </a:r>
          </a:p>
          <a:p>
            <a:pPr algn="just"/>
            <a:endParaRPr lang="en-US" sz="2800" dirty="0"/>
          </a:p>
          <a:p>
            <a:pPr algn="just"/>
            <a:r>
              <a:rPr lang="en-US" sz="3200" dirty="0"/>
              <a:t>Subsequent to successful Payment of Deductions from Holding Account to the concerned authorities, Implementing Agencies have to file Deductions under Misc. Deduction filing.</a:t>
            </a:r>
            <a:endParaRPr lang="en-IN" sz="3200" dirty="0"/>
          </a:p>
        </p:txBody>
      </p:sp>
    </p:spTree>
    <p:extLst>
      <p:ext uri="{BB962C8B-B14F-4D97-AF65-F5344CB8AC3E}">
        <p14:creationId xmlns:p14="http://schemas.microsoft.com/office/powerpoint/2010/main" val="32205333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12868-B6F8-64BF-09B2-E0CFEEEEB006}"/>
              </a:ext>
            </a:extLst>
          </p:cNvPr>
          <p:cNvSpPr>
            <a:spLocks noGrp="1"/>
          </p:cNvSpPr>
          <p:nvPr>
            <p:ph type="title"/>
          </p:nvPr>
        </p:nvSpPr>
        <p:spPr>
          <a:xfrm>
            <a:off x="838200" y="82297"/>
            <a:ext cx="10515600" cy="484631"/>
          </a:xfrm>
        </p:spPr>
        <p:txBody>
          <a:bodyPr>
            <a:noAutofit/>
          </a:bodyPr>
          <a:lstStyle/>
          <a:p>
            <a:pPr algn="ctr"/>
            <a:r>
              <a:rPr lang="en-US" sz="3600" dirty="0">
                <a:latin typeface="Times New Roman" panose="02020603050405020304" pitchFamily="18" charset="0"/>
                <a:cs typeface="Times New Roman" panose="02020603050405020304" pitchFamily="18" charset="0"/>
              </a:rPr>
              <a:t>Misc. Deduction Filing – Contd.</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77DA802-0FF4-1EDC-5B3D-3E54C6D0FFFC}"/>
              </a:ext>
            </a:extLst>
          </p:cNvPr>
          <p:cNvSpPr>
            <a:spLocks noGrp="1"/>
          </p:cNvSpPr>
          <p:nvPr>
            <p:ph idx="1"/>
          </p:nvPr>
        </p:nvSpPr>
        <p:spPr>
          <a:xfrm>
            <a:off x="64008" y="630936"/>
            <a:ext cx="12042648" cy="6144767"/>
          </a:xfrm>
        </p:spPr>
        <p:txBody>
          <a:bodyPr/>
          <a:lstStyle/>
          <a:p>
            <a:pPr marL="0" indent="0">
              <a:buNone/>
            </a:pPr>
            <a:r>
              <a:rPr lang="en-US" sz="2400" dirty="0"/>
              <a:t>Login with DO ID </a:t>
            </a:r>
            <a:r>
              <a:rPr lang="en-US" sz="2400" dirty="0">
                <a:sym typeface="Wingdings" panose="05000000000000000000" pitchFamily="2" charset="2"/>
              </a:rPr>
              <a:t> Click on </a:t>
            </a:r>
            <a:r>
              <a:rPr lang="en-US" sz="2400" dirty="0">
                <a:solidFill>
                  <a:srgbClr val="FF0000"/>
                </a:solidFill>
                <a:sym typeface="Wingdings" panose="05000000000000000000" pitchFamily="2" charset="2"/>
              </a:rPr>
              <a:t>Misc. Deduction Filing </a:t>
            </a:r>
            <a:r>
              <a:rPr lang="en-US" sz="2400" dirty="0">
                <a:sym typeface="Wingdings" panose="05000000000000000000" pitchFamily="2" charset="2"/>
              </a:rPr>
              <a:t> Click on </a:t>
            </a:r>
            <a:r>
              <a:rPr lang="en-US" sz="2400" dirty="0">
                <a:solidFill>
                  <a:srgbClr val="FF0000"/>
                </a:solidFill>
                <a:sym typeface="Wingdings" panose="05000000000000000000" pitchFamily="2" charset="2"/>
              </a:rPr>
              <a:t>Manage Deduction</a:t>
            </a:r>
            <a:r>
              <a:rPr lang="en-US" sz="2400" dirty="0">
                <a:solidFill>
                  <a:srgbClr val="FF0000"/>
                </a:solidFill>
              </a:rPr>
              <a:t> </a:t>
            </a:r>
            <a:r>
              <a:rPr lang="en-US" sz="2400" dirty="0">
                <a:sym typeface="Wingdings" panose="05000000000000000000" pitchFamily="2" charset="2"/>
              </a:rPr>
              <a:t></a:t>
            </a:r>
            <a:endParaRPr lang="en-US" sz="2400" dirty="0"/>
          </a:p>
          <a:p>
            <a:endParaRPr lang="en-IN" dirty="0"/>
          </a:p>
        </p:txBody>
      </p:sp>
      <p:pic>
        <p:nvPicPr>
          <p:cNvPr id="5" name="Picture 4">
            <a:extLst>
              <a:ext uri="{FF2B5EF4-FFF2-40B4-BE49-F238E27FC236}">
                <a16:creationId xmlns:a16="http://schemas.microsoft.com/office/drawing/2014/main" id="{F28A51E7-4CB8-CECE-29AC-86FA656A85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344" y="1106424"/>
            <a:ext cx="12021312" cy="5669279"/>
          </a:xfrm>
          <a:prstGeom prst="rect">
            <a:avLst/>
          </a:prstGeom>
        </p:spPr>
      </p:pic>
    </p:spTree>
    <p:extLst>
      <p:ext uri="{BB962C8B-B14F-4D97-AF65-F5344CB8AC3E}">
        <p14:creationId xmlns:p14="http://schemas.microsoft.com/office/powerpoint/2010/main" val="4333855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F4A06-AB03-F61A-FFE6-3A5887E41D85}"/>
              </a:ext>
            </a:extLst>
          </p:cNvPr>
          <p:cNvSpPr>
            <a:spLocks noGrp="1"/>
          </p:cNvSpPr>
          <p:nvPr>
            <p:ph type="title"/>
          </p:nvPr>
        </p:nvSpPr>
        <p:spPr>
          <a:xfrm>
            <a:off x="838200" y="109729"/>
            <a:ext cx="10515600" cy="502919"/>
          </a:xfrm>
        </p:spPr>
        <p:txBody>
          <a:bodyPr>
            <a:normAutofit fontScale="90000"/>
          </a:bodyPr>
          <a:lstStyle/>
          <a:p>
            <a:pPr algn="ct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Misc. Deduction Filing – Contd.</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72649D6-AE9B-57A7-5574-F03608E2C297}"/>
              </a:ext>
            </a:extLst>
          </p:cNvPr>
          <p:cNvSpPr>
            <a:spLocks noGrp="1"/>
          </p:cNvSpPr>
          <p:nvPr>
            <p:ph idx="1"/>
          </p:nvPr>
        </p:nvSpPr>
        <p:spPr>
          <a:xfrm>
            <a:off x="100584" y="612648"/>
            <a:ext cx="11951208" cy="6135623"/>
          </a:xfrm>
        </p:spPr>
        <p:txBody>
          <a:bodyPr>
            <a:normAutofit/>
          </a:bodyPr>
          <a:lstStyle/>
          <a:p>
            <a:pPr marL="0" indent="0">
              <a:buNone/>
            </a:pPr>
            <a:r>
              <a:rPr lang="en-US" sz="2400" dirty="0"/>
              <a:t>Select </a:t>
            </a:r>
            <a:r>
              <a:rPr lang="en-US" sz="2400" dirty="0">
                <a:solidFill>
                  <a:srgbClr val="FF0000"/>
                </a:solidFill>
              </a:rPr>
              <a:t>Scheme</a:t>
            </a:r>
            <a:r>
              <a:rPr lang="en-US" sz="2400" dirty="0"/>
              <a:t> </a:t>
            </a:r>
            <a:r>
              <a:rPr lang="en-US" sz="2400" dirty="0">
                <a:sym typeface="Wingdings" panose="05000000000000000000" pitchFamily="2" charset="2"/>
              </a:rPr>
              <a:t> Select </a:t>
            </a:r>
            <a:r>
              <a:rPr lang="en-US" sz="2400" dirty="0">
                <a:solidFill>
                  <a:srgbClr val="FF0000"/>
                </a:solidFill>
                <a:sym typeface="Wingdings" panose="05000000000000000000" pitchFamily="2" charset="2"/>
              </a:rPr>
              <a:t>Deduction Type </a:t>
            </a:r>
            <a:r>
              <a:rPr lang="en-US" sz="2400" dirty="0">
                <a:sym typeface="Wingdings" panose="05000000000000000000" pitchFamily="2" charset="2"/>
              </a:rPr>
              <a:t> Select </a:t>
            </a:r>
            <a:r>
              <a:rPr lang="en-US" sz="2400" dirty="0">
                <a:solidFill>
                  <a:srgbClr val="FF0000"/>
                </a:solidFill>
                <a:sym typeface="Wingdings" panose="05000000000000000000" pitchFamily="2" charset="2"/>
              </a:rPr>
              <a:t>Module</a:t>
            </a:r>
            <a:r>
              <a:rPr lang="en-US" sz="2400" dirty="0">
                <a:sym typeface="Wingdings" panose="05000000000000000000" pitchFamily="2" charset="2"/>
              </a:rPr>
              <a:t>  Click on </a:t>
            </a:r>
            <a:r>
              <a:rPr lang="en-US" sz="2400" dirty="0">
                <a:solidFill>
                  <a:srgbClr val="FF0000"/>
                </a:solidFill>
                <a:sym typeface="Wingdings" panose="05000000000000000000" pitchFamily="2" charset="2"/>
              </a:rPr>
              <a:t>Search </a:t>
            </a:r>
            <a:r>
              <a:rPr lang="en-US" sz="2400" dirty="0">
                <a:sym typeface="Wingdings" panose="05000000000000000000" pitchFamily="2" charset="2"/>
              </a:rPr>
              <a:t></a:t>
            </a:r>
            <a:endParaRPr lang="en-IN" sz="2400" dirty="0"/>
          </a:p>
        </p:txBody>
      </p:sp>
      <p:pic>
        <p:nvPicPr>
          <p:cNvPr id="5" name="Picture 4">
            <a:extLst>
              <a:ext uri="{FF2B5EF4-FFF2-40B4-BE49-F238E27FC236}">
                <a16:creationId xmlns:a16="http://schemas.microsoft.com/office/drawing/2014/main" id="{CE05933A-6CD9-5EE9-55B0-EF54A641F2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208" y="1115567"/>
            <a:ext cx="11911584" cy="5632703"/>
          </a:xfrm>
          <a:prstGeom prst="rect">
            <a:avLst/>
          </a:prstGeom>
        </p:spPr>
      </p:pic>
    </p:spTree>
    <p:extLst>
      <p:ext uri="{BB962C8B-B14F-4D97-AF65-F5344CB8AC3E}">
        <p14:creationId xmlns:p14="http://schemas.microsoft.com/office/powerpoint/2010/main" val="18389414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5E010-5069-BFA1-AFBD-EEF194599DB5}"/>
              </a:ext>
            </a:extLst>
          </p:cNvPr>
          <p:cNvSpPr>
            <a:spLocks noGrp="1"/>
          </p:cNvSpPr>
          <p:nvPr>
            <p:ph type="title"/>
          </p:nvPr>
        </p:nvSpPr>
        <p:spPr>
          <a:xfrm>
            <a:off x="838200" y="146305"/>
            <a:ext cx="10515600" cy="388810"/>
          </a:xfrm>
        </p:spPr>
        <p:txBody>
          <a:bodyPr>
            <a:noAutofit/>
          </a:bodyPr>
          <a:lstStyle/>
          <a:p>
            <a:pPr algn="ct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Misc. Deduction Filing – Contd.</a:t>
            </a:r>
            <a:endParaRPr lang="en-IN" sz="3200" dirty="0"/>
          </a:p>
        </p:txBody>
      </p:sp>
      <p:sp>
        <p:nvSpPr>
          <p:cNvPr id="3" name="Content Placeholder 2">
            <a:extLst>
              <a:ext uri="{FF2B5EF4-FFF2-40B4-BE49-F238E27FC236}">
                <a16:creationId xmlns:a16="http://schemas.microsoft.com/office/drawing/2014/main" id="{4A856AAD-8598-FBFB-031F-A22FB9DDD8D5}"/>
              </a:ext>
            </a:extLst>
          </p:cNvPr>
          <p:cNvSpPr>
            <a:spLocks noGrp="1"/>
          </p:cNvSpPr>
          <p:nvPr>
            <p:ph idx="1"/>
          </p:nvPr>
        </p:nvSpPr>
        <p:spPr>
          <a:xfrm>
            <a:off x="91440" y="640080"/>
            <a:ext cx="11996928" cy="6144768"/>
          </a:xfrm>
        </p:spPr>
        <p:txBody>
          <a:bodyPr>
            <a:normAutofit/>
          </a:bodyPr>
          <a:lstStyle/>
          <a:p>
            <a:pPr marL="0" indent="0">
              <a:buNone/>
            </a:pPr>
            <a:r>
              <a:rPr lang="en-US" sz="3200" dirty="0"/>
              <a:t>Click on Check Box </a:t>
            </a:r>
            <a:r>
              <a:rPr lang="en-US" sz="3200" dirty="0">
                <a:sym typeface="Wingdings" panose="05000000000000000000" pitchFamily="2" charset="2"/>
              </a:rPr>
              <a:t> Click on </a:t>
            </a:r>
            <a:r>
              <a:rPr lang="en-US" sz="3200" dirty="0">
                <a:solidFill>
                  <a:srgbClr val="FF0000"/>
                </a:solidFill>
                <a:sym typeface="Wingdings" panose="05000000000000000000" pitchFamily="2" charset="2"/>
              </a:rPr>
              <a:t>Add Deduction </a:t>
            </a:r>
            <a:r>
              <a:rPr lang="en-US" sz="3200" dirty="0">
                <a:sym typeface="Wingdings" panose="05000000000000000000" pitchFamily="2" charset="2"/>
              </a:rPr>
              <a:t></a:t>
            </a:r>
            <a:endParaRPr lang="en-IN" sz="3200" dirty="0"/>
          </a:p>
        </p:txBody>
      </p:sp>
      <p:pic>
        <p:nvPicPr>
          <p:cNvPr id="5" name="Picture 4">
            <a:extLst>
              <a:ext uri="{FF2B5EF4-FFF2-40B4-BE49-F238E27FC236}">
                <a16:creationId xmlns:a16="http://schemas.microsoft.com/office/drawing/2014/main" id="{D9AC8522-D0EC-6EF6-0279-56342488B2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32" y="1179576"/>
            <a:ext cx="11984736" cy="5532120"/>
          </a:xfrm>
          <a:prstGeom prst="rect">
            <a:avLst/>
          </a:prstGeom>
        </p:spPr>
      </p:pic>
    </p:spTree>
    <p:extLst>
      <p:ext uri="{BB962C8B-B14F-4D97-AF65-F5344CB8AC3E}">
        <p14:creationId xmlns:p14="http://schemas.microsoft.com/office/powerpoint/2010/main" val="17009948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13FBC-25CB-E8DC-6CA6-BA449DE666D4}"/>
              </a:ext>
            </a:extLst>
          </p:cNvPr>
          <p:cNvSpPr>
            <a:spLocks noGrp="1"/>
          </p:cNvSpPr>
          <p:nvPr>
            <p:ph type="title"/>
          </p:nvPr>
        </p:nvSpPr>
        <p:spPr>
          <a:xfrm>
            <a:off x="838200" y="82297"/>
            <a:ext cx="10515600" cy="507682"/>
          </a:xfrm>
        </p:spPr>
        <p:txBody>
          <a:bodyPr>
            <a:noAutofit/>
          </a:bodyPr>
          <a:lstStyle/>
          <a:p>
            <a:pPr algn="ct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Misc. Deduction Filing – Contd.</a:t>
            </a:r>
            <a:endParaRPr lang="en-IN" sz="3200" dirty="0"/>
          </a:p>
        </p:txBody>
      </p:sp>
      <p:sp>
        <p:nvSpPr>
          <p:cNvPr id="3" name="Content Placeholder 2">
            <a:extLst>
              <a:ext uri="{FF2B5EF4-FFF2-40B4-BE49-F238E27FC236}">
                <a16:creationId xmlns:a16="http://schemas.microsoft.com/office/drawing/2014/main" id="{2C636B43-A3C0-55BF-23DE-45C69EB27346}"/>
              </a:ext>
            </a:extLst>
          </p:cNvPr>
          <p:cNvSpPr>
            <a:spLocks noGrp="1"/>
          </p:cNvSpPr>
          <p:nvPr>
            <p:ph idx="1"/>
          </p:nvPr>
        </p:nvSpPr>
        <p:spPr>
          <a:xfrm>
            <a:off x="45720" y="589979"/>
            <a:ext cx="12146280" cy="6185723"/>
          </a:xfrm>
        </p:spPr>
        <p:txBody>
          <a:bodyPr>
            <a:normAutofit/>
          </a:bodyPr>
          <a:lstStyle/>
          <a:p>
            <a:pPr marL="0" indent="0">
              <a:buNone/>
            </a:pPr>
            <a:r>
              <a:rPr lang="en-US" sz="2400" dirty="0"/>
              <a:t>Select </a:t>
            </a:r>
            <a:r>
              <a:rPr lang="en-US" sz="2400" dirty="0">
                <a:solidFill>
                  <a:srgbClr val="FF0000"/>
                </a:solidFill>
              </a:rPr>
              <a:t>Scheme</a:t>
            </a:r>
            <a:r>
              <a:rPr lang="en-US" sz="2400" dirty="0"/>
              <a:t> </a:t>
            </a:r>
            <a:r>
              <a:rPr lang="en-US" sz="2400" dirty="0">
                <a:sym typeface="Wingdings" panose="05000000000000000000" pitchFamily="2" charset="2"/>
              </a:rPr>
              <a:t> Select </a:t>
            </a:r>
            <a:r>
              <a:rPr lang="en-US" sz="2400" dirty="0">
                <a:solidFill>
                  <a:srgbClr val="FF0000"/>
                </a:solidFill>
                <a:sym typeface="Wingdings" panose="05000000000000000000" pitchFamily="2" charset="2"/>
              </a:rPr>
              <a:t>Bank Account</a:t>
            </a:r>
            <a:r>
              <a:rPr lang="en-US" sz="2400" dirty="0">
                <a:sym typeface="Wingdings" panose="05000000000000000000" pitchFamily="2" charset="2"/>
              </a:rPr>
              <a:t> (</a:t>
            </a:r>
            <a:r>
              <a:rPr lang="en-US" sz="2400" dirty="0">
                <a:solidFill>
                  <a:srgbClr val="FF0000"/>
                </a:solidFill>
                <a:sym typeface="Wingdings" panose="05000000000000000000" pitchFamily="2" charset="2"/>
              </a:rPr>
              <a:t>Holding Account</a:t>
            </a:r>
            <a:r>
              <a:rPr lang="en-US" sz="2400" dirty="0">
                <a:sym typeface="Wingdings" panose="05000000000000000000" pitchFamily="2" charset="2"/>
              </a:rPr>
              <a:t>) from dropdown  </a:t>
            </a:r>
            <a:endParaRPr lang="en-IN" sz="2400" dirty="0"/>
          </a:p>
        </p:txBody>
      </p:sp>
      <p:pic>
        <p:nvPicPr>
          <p:cNvPr id="5" name="Picture 4">
            <a:extLst>
              <a:ext uri="{FF2B5EF4-FFF2-40B4-BE49-F238E27FC236}">
                <a16:creationId xmlns:a16="http://schemas.microsoft.com/office/drawing/2014/main" id="{06B6F9DD-91BD-4F93-5719-23A66A5C30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28" y="1097661"/>
            <a:ext cx="11951208" cy="5678041"/>
          </a:xfrm>
          <a:prstGeom prst="rect">
            <a:avLst/>
          </a:prstGeom>
        </p:spPr>
      </p:pic>
    </p:spTree>
    <p:extLst>
      <p:ext uri="{BB962C8B-B14F-4D97-AF65-F5344CB8AC3E}">
        <p14:creationId xmlns:p14="http://schemas.microsoft.com/office/powerpoint/2010/main" val="37049663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3E254-E9BF-0276-16CB-58B9146D0F74}"/>
              </a:ext>
            </a:extLst>
          </p:cNvPr>
          <p:cNvSpPr>
            <a:spLocks noGrp="1"/>
          </p:cNvSpPr>
          <p:nvPr>
            <p:ph type="title"/>
          </p:nvPr>
        </p:nvSpPr>
        <p:spPr>
          <a:xfrm>
            <a:off x="838200" y="82297"/>
            <a:ext cx="10515600" cy="498539"/>
          </a:xfrm>
        </p:spPr>
        <p:txBody>
          <a:bodyPr>
            <a:noAutofit/>
          </a:bodyPr>
          <a:lstStyle/>
          <a:p>
            <a:pPr algn="ct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Misc. Deduction Filing – Contd.</a:t>
            </a:r>
            <a:endParaRPr lang="en-IN" sz="3200" dirty="0"/>
          </a:p>
        </p:txBody>
      </p:sp>
      <p:sp>
        <p:nvSpPr>
          <p:cNvPr id="3" name="Content Placeholder 2">
            <a:extLst>
              <a:ext uri="{FF2B5EF4-FFF2-40B4-BE49-F238E27FC236}">
                <a16:creationId xmlns:a16="http://schemas.microsoft.com/office/drawing/2014/main" id="{BEBC9616-7F81-A359-8812-91A92C5C8702}"/>
              </a:ext>
            </a:extLst>
          </p:cNvPr>
          <p:cNvSpPr>
            <a:spLocks noGrp="1"/>
          </p:cNvSpPr>
          <p:nvPr>
            <p:ph idx="1"/>
          </p:nvPr>
        </p:nvSpPr>
        <p:spPr>
          <a:xfrm>
            <a:off x="109728" y="580836"/>
            <a:ext cx="11960352" cy="6194867"/>
          </a:xfrm>
        </p:spPr>
        <p:txBody>
          <a:bodyPr>
            <a:normAutofit/>
          </a:bodyPr>
          <a:lstStyle/>
          <a:p>
            <a:pPr marL="0" indent="0">
              <a:buNone/>
            </a:pPr>
            <a:r>
              <a:rPr lang="en-US" sz="2400" dirty="0"/>
              <a:t>Select </a:t>
            </a:r>
            <a:r>
              <a:rPr lang="en-US" sz="2400" dirty="0">
                <a:solidFill>
                  <a:srgbClr val="FF0000"/>
                </a:solidFill>
              </a:rPr>
              <a:t>Instrument Type</a:t>
            </a:r>
            <a:r>
              <a:rPr lang="en-US" sz="2400" dirty="0"/>
              <a:t> from Dropdown </a:t>
            </a:r>
            <a:r>
              <a:rPr lang="en-US" sz="2400" dirty="0">
                <a:sym typeface="Wingdings" panose="05000000000000000000" pitchFamily="2" charset="2"/>
              </a:rPr>
              <a:t></a:t>
            </a:r>
            <a:endParaRPr lang="en-IN" sz="2400" dirty="0"/>
          </a:p>
        </p:txBody>
      </p:sp>
      <p:pic>
        <p:nvPicPr>
          <p:cNvPr id="5" name="Picture 4">
            <a:extLst>
              <a:ext uri="{FF2B5EF4-FFF2-40B4-BE49-F238E27FC236}">
                <a16:creationId xmlns:a16="http://schemas.microsoft.com/office/drawing/2014/main" id="{B24F9BDB-0C73-3015-1768-CA9E2A6CB6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 y="1079376"/>
            <a:ext cx="11948160" cy="5696328"/>
          </a:xfrm>
          <a:prstGeom prst="rect">
            <a:avLst/>
          </a:prstGeom>
        </p:spPr>
      </p:pic>
    </p:spTree>
    <p:extLst>
      <p:ext uri="{BB962C8B-B14F-4D97-AF65-F5344CB8AC3E}">
        <p14:creationId xmlns:p14="http://schemas.microsoft.com/office/powerpoint/2010/main" val="34016798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448A1-5918-82B0-F14E-27A937C5443A}"/>
              </a:ext>
            </a:extLst>
          </p:cNvPr>
          <p:cNvSpPr>
            <a:spLocks noGrp="1"/>
          </p:cNvSpPr>
          <p:nvPr>
            <p:ph type="title"/>
          </p:nvPr>
        </p:nvSpPr>
        <p:spPr>
          <a:xfrm>
            <a:off x="838200" y="82297"/>
            <a:ext cx="10515600" cy="471106"/>
          </a:xfrm>
        </p:spPr>
        <p:txBody>
          <a:bodyPr>
            <a:noAutofit/>
          </a:bodyPr>
          <a:lstStyle/>
          <a:p>
            <a:pPr algn="ct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Misc. Deduction Filing – Contd.</a:t>
            </a:r>
            <a:endParaRPr lang="en-IN" sz="3200" dirty="0"/>
          </a:p>
        </p:txBody>
      </p:sp>
      <p:sp>
        <p:nvSpPr>
          <p:cNvPr id="3" name="Content Placeholder 2">
            <a:extLst>
              <a:ext uri="{FF2B5EF4-FFF2-40B4-BE49-F238E27FC236}">
                <a16:creationId xmlns:a16="http://schemas.microsoft.com/office/drawing/2014/main" id="{0526284F-1A22-884F-EDF5-6CACE030D37B}"/>
              </a:ext>
            </a:extLst>
          </p:cNvPr>
          <p:cNvSpPr>
            <a:spLocks noGrp="1"/>
          </p:cNvSpPr>
          <p:nvPr>
            <p:ph idx="1"/>
          </p:nvPr>
        </p:nvSpPr>
        <p:spPr>
          <a:xfrm>
            <a:off x="64008" y="640080"/>
            <a:ext cx="12015216" cy="6135623"/>
          </a:xfrm>
        </p:spPr>
        <p:txBody>
          <a:bodyPr>
            <a:normAutofit/>
          </a:bodyPr>
          <a:lstStyle/>
          <a:p>
            <a:pPr marL="0" indent="0">
              <a:buNone/>
            </a:pPr>
            <a:r>
              <a:rPr lang="en-US" sz="2400" dirty="0"/>
              <a:t>Write down </a:t>
            </a:r>
            <a:r>
              <a:rPr lang="en-US" sz="2400" dirty="0">
                <a:solidFill>
                  <a:srgbClr val="FF0000"/>
                </a:solidFill>
              </a:rPr>
              <a:t>Remarks, Cheque Number, Cheque Date &amp; </a:t>
            </a:r>
            <a:r>
              <a:rPr lang="en-US" sz="2400" dirty="0" err="1">
                <a:solidFill>
                  <a:srgbClr val="FF0000"/>
                </a:solidFill>
              </a:rPr>
              <a:t>Favouring</a:t>
            </a:r>
            <a:r>
              <a:rPr lang="en-US" sz="2400" dirty="0"/>
              <a:t> </a:t>
            </a:r>
            <a:r>
              <a:rPr lang="en-US" sz="2400" dirty="0">
                <a:sym typeface="Wingdings" panose="05000000000000000000" pitchFamily="2" charset="2"/>
              </a:rPr>
              <a:t> Click on </a:t>
            </a:r>
            <a:r>
              <a:rPr lang="en-US" sz="2400" dirty="0">
                <a:solidFill>
                  <a:srgbClr val="FF0000"/>
                </a:solidFill>
                <a:sym typeface="Wingdings" panose="05000000000000000000" pitchFamily="2" charset="2"/>
              </a:rPr>
              <a:t>Save</a:t>
            </a:r>
            <a:endParaRPr lang="en-IN" sz="2400" dirty="0">
              <a:solidFill>
                <a:srgbClr val="FF0000"/>
              </a:solidFill>
            </a:endParaRPr>
          </a:p>
        </p:txBody>
      </p:sp>
      <p:pic>
        <p:nvPicPr>
          <p:cNvPr id="5" name="Picture 4">
            <a:extLst>
              <a:ext uri="{FF2B5EF4-FFF2-40B4-BE49-F238E27FC236}">
                <a16:creationId xmlns:a16="http://schemas.microsoft.com/office/drawing/2014/main" id="{E9D4E3E7-C532-C148-4E93-AF0F4CC536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6" y="1152143"/>
            <a:ext cx="11966448" cy="5623559"/>
          </a:xfrm>
          <a:prstGeom prst="rect">
            <a:avLst/>
          </a:prstGeom>
        </p:spPr>
      </p:pic>
    </p:spTree>
    <p:extLst>
      <p:ext uri="{BB962C8B-B14F-4D97-AF65-F5344CB8AC3E}">
        <p14:creationId xmlns:p14="http://schemas.microsoft.com/office/powerpoint/2010/main" val="18453926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68D98-1531-B1E3-1E6F-2C8283AE729C}"/>
              </a:ext>
            </a:extLst>
          </p:cNvPr>
          <p:cNvSpPr>
            <a:spLocks noGrp="1"/>
          </p:cNvSpPr>
          <p:nvPr>
            <p:ph type="title"/>
          </p:nvPr>
        </p:nvSpPr>
        <p:spPr>
          <a:xfrm>
            <a:off x="838200" y="128017"/>
            <a:ext cx="10515600" cy="484631"/>
          </a:xfrm>
        </p:spPr>
        <p:txBody>
          <a:bodyPr>
            <a:normAutofit fontScale="90000"/>
          </a:bodyPr>
          <a:lstStyle/>
          <a:p>
            <a:pPr algn="ct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Misc. Deduction Filing – Contd.</a:t>
            </a:r>
            <a:endParaRPr lang="en-IN" sz="3600" dirty="0"/>
          </a:p>
        </p:txBody>
      </p:sp>
      <p:sp>
        <p:nvSpPr>
          <p:cNvPr id="3" name="Content Placeholder 2">
            <a:extLst>
              <a:ext uri="{FF2B5EF4-FFF2-40B4-BE49-F238E27FC236}">
                <a16:creationId xmlns:a16="http://schemas.microsoft.com/office/drawing/2014/main" id="{BA562CA1-31CC-E260-377B-047D15E4A947}"/>
              </a:ext>
            </a:extLst>
          </p:cNvPr>
          <p:cNvSpPr>
            <a:spLocks noGrp="1"/>
          </p:cNvSpPr>
          <p:nvPr>
            <p:ph idx="1"/>
          </p:nvPr>
        </p:nvSpPr>
        <p:spPr>
          <a:xfrm>
            <a:off x="182880" y="740664"/>
            <a:ext cx="11814048" cy="5989319"/>
          </a:xfrm>
        </p:spPr>
        <p:txBody>
          <a:bodyPr>
            <a:normAutofit/>
          </a:bodyPr>
          <a:lstStyle/>
          <a:p>
            <a:pPr marL="0" indent="0">
              <a:buNone/>
            </a:pPr>
            <a:r>
              <a:rPr lang="en-US" sz="2400" dirty="0"/>
              <a:t>Click on </a:t>
            </a:r>
            <a:r>
              <a:rPr lang="en-US" sz="2400" dirty="0">
                <a:solidFill>
                  <a:srgbClr val="FF0000"/>
                </a:solidFill>
              </a:rPr>
              <a:t>Misc. Deduction Filing </a:t>
            </a:r>
            <a:r>
              <a:rPr lang="en-US" sz="2400" dirty="0">
                <a:sym typeface="Wingdings" panose="05000000000000000000" pitchFamily="2" charset="2"/>
              </a:rPr>
              <a:t> Click on </a:t>
            </a:r>
            <a:r>
              <a:rPr lang="en-US" sz="2400" dirty="0">
                <a:solidFill>
                  <a:srgbClr val="FF0000"/>
                </a:solidFill>
                <a:sym typeface="Wingdings" panose="05000000000000000000" pitchFamily="2" charset="2"/>
              </a:rPr>
              <a:t>View Deduction details </a:t>
            </a:r>
            <a:endParaRPr lang="en-IN" sz="2400" dirty="0">
              <a:solidFill>
                <a:srgbClr val="FF00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988" y="1196788"/>
            <a:ext cx="11228294" cy="5365377"/>
          </a:xfrm>
          <a:prstGeom prst="rect">
            <a:avLst/>
          </a:prstGeom>
        </p:spPr>
      </p:pic>
    </p:spTree>
    <p:extLst>
      <p:ext uri="{BB962C8B-B14F-4D97-AF65-F5344CB8AC3E}">
        <p14:creationId xmlns:p14="http://schemas.microsoft.com/office/powerpoint/2010/main" val="8448778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87C28-ECA5-955D-2C24-AD70A4616DA9}"/>
              </a:ext>
            </a:extLst>
          </p:cNvPr>
          <p:cNvSpPr>
            <a:spLocks noGrp="1"/>
          </p:cNvSpPr>
          <p:nvPr>
            <p:ph type="title"/>
          </p:nvPr>
        </p:nvSpPr>
        <p:spPr>
          <a:xfrm>
            <a:off x="838200" y="173737"/>
            <a:ext cx="10515600" cy="507300"/>
          </a:xfrm>
        </p:spPr>
        <p:txBody>
          <a:bodyPr>
            <a:noAutofit/>
          </a:bodyPr>
          <a:lstStyle/>
          <a:p>
            <a:pPr algn="ct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Misc. Deduction Filing – Contd.</a:t>
            </a:r>
            <a:endParaRPr lang="en-IN" sz="3200" dirty="0"/>
          </a:p>
        </p:txBody>
      </p:sp>
      <p:sp>
        <p:nvSpPr>
          <p:cNvPr id="3" name="Content Placeholder 2">
            <a:extLst>
              <a:ext uri="{FF2B5EF4-FFF2-40B4-BE49-F238E27FC236}">
                <a16:creationId xmlns:a16="http://schemas.microsoft.com/office/drawing/2014/main" id="{B2D9D564-ECEA-8EE2-015F-5A4DEFD917F5}"/>
              </a:ext>
            </a:extLst>
          </p:cNvPr>
          <p:cNvSpPr>
            <a:spLocks noGrp="1"/>
          </p:cNvSpPr>
          <p:nvPr>
            <p:ph idx="1"/>
          </p:nvPr>
        </p:nvSpPr>
        <p:spPr>
          <a:xfrm>
            <a:off x="182880" y="681037"/>
            <a:ext cx="11823192" cy="6003225"/>
          </a:xfrm>
        </p:spPr>
        <p:txBody>
          <a:bodyPr>
            <a:normAutofit/>
          </a:bodyPr>
          <a:lstStyle/>
          <a:p>
            <a:pPr marL="0" indent="0">
              <a:buNone/>
            </a:pPr>
            <a:r>
              <a:rPr lang="en-US" sz="2400" dirty="0"/>
              <a:t>Select </a:t>
            </a:r>
            <a:r>
              <a:rPr lang="en-US" sz="2400" dirty="0">
                <a:solidFill>
                  <a:srgbClr val="FF0000"/>
                </a:solidFill>
              </a:rPr>
              <a:t>Status</a:t>
            </a:r>
            <a:r>
              <a:rPr lang="en-US" sz="2400" dirty="0"/>
              <a:t> as ‘</a:t>
            </a:r>
            <a:r>
              <a:rPr lang="en-US" sz="2400" dirty="0">
                <a:solidFill>
                  <a:srgbClr val="FF0000"/>
                </a:solidFill>
              </a:rPr>
              <a:t>Created</a:t>
            </a:r>
            <a:r>
              <a:rPr lang="en-US" sz="2400" dirty="0"/>
              <a:t>’ From the dropdown </a:t>
            </a:r>
            <a:r>
              <a:rPr lang="en-US" sz="2400" dirty="0">
                <a:sym typeface="Wingdings" panose="05000000000000000000" pitchFamily="2" charset="2"/>
              </a:rPr>
              <a:t> Click on </a:t>
            </a:r>
            <a:r>
              <a:rPr lang="en-US" sz="2400" dirty="0">
                <a:solidFill>
                  <a:srgbClr val="FF0000"/>
                </a:solidFill>
                <a:sym typeface="Wingdings" panose="05000000000000000000" pitchFamily="2" charset="2"/>
              </a:rPr>
              <a:t>Search</a:t>
            </a:r>
            <a:endParaRPr lang="en-IN" sz="24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729" y="1202912"/>
            <a:ext cx="11456895" cy="5481350"/>
          </a:xfrm>
          <a:prstGeom prst="rect">
            <a:avLst/>
          </a:prstGeom>
        </p:spPr>
      </p:pic>
    </p:spTree>
    <p:extLst>
      <p:ext uri="{BB962C8B-B14F-4D97-AF65-F5344CB8AC3E}">
        <p14:creationId xmlns:p14="http://schemas.microsoft.com/office/powerpoint/2010/main" val="17446201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C1285-FD51-E5A6-DE6C-6005D47D4005}"/>
              </a:ext>
            </a:extLst>
          </p:cNvPr>
          <p:cNvSpPr>
            <a:spLocks noGrp="1"/>
          </p:cNvSpPr>
          <p:nvPr>
            <p:ph type="title"/>
          </p:nvPr>
        </p:nvSpPr>
        <p:spPr>
          <a:xfrm>
            <a:off x="838200" y="146305"/>
            <a:ext cx="10515600" cy="534732"/>
          </a:xfrm>
        </p:spPr>
        <p:txBody>
          <a:bodyPr/>
          <a:lstStyle/>
          <a:p>
            <a:pPr algn="ct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Misc. Deduction Filing – Contd.</a:t>
            </a:r>
            <a:endParaRPr lang="en-IN" dirty="0"/>
          </a:p>
        </p:txBody>
      </p:sp>
      <p:sp>
        <p:nvSpPr>
          <p:cNvPr id="3" name="Content Placeholder 2">
            <a:extLst>
              <a:ext uri="{FF2B5EF4-FFF2-40B4-BE49-F238E27FC236}">
                <a16:creationId xmlns:a16="http://schemas.microsoft.com/office/drawing/2014/main" id="{B27592F2-5484-1AC2-3C1F-4DDB264E229C}"/>
              </a:ext>
            </a:extLst>
          </p:cNvPr>
          <p:cNvSpPr>
            <a:spLocks noGrp="1"/>
          </p:cNvSpPr>
          <p:nvPr>
            <p:ph idx="1"/>
          </p:nvPr>
        </p:nvSpPr>
        <p:spPr>
          <a:xfrm>
            <a:off x="173736" y="681037"/>
            <a:ext cx="11814048" cy="6030657"/>
          </a:xfrm>
        </p:spPr>
        <p:txBody>
          <a:bodyPr>
            <a:normAutofit/>
          </a:bodyPr>
          <a:lstStyle/>
          <a:p>
            <a:pPr marL="0" indent="0">
              <a:buNone/>
            </a:pPr>
            <a:r>
              <a:rPr lang="en-US" sz="2400" dirty="0"/>
              <a:t>Click on Check Box </a:t>
            </a:r>
            <a:r>
              <a:rPr lang="en-US" sz="2400" dirty="0">
                <a:sym typeface="Wingdings" panose="05000000000000000000" pitchFamily="2" charset="2"/>
              </a:rPr>
              <a:t> Click on </a:t>
            </a:r>
            <a:r>
              <a:rPr lang="en-US" sz="2400" dirty="0">
                <a:solidFill>
                  <a:srgbClr val="FF0000"/>
                </a:solidFill>
                <a:sym typeface="Wingdings" panose="05000000000000000000" pitchFamily="2" charset="2"/>
              </a:rPr>
              <a:t>‘Submit for approval’</a:t>
            </a:r>
            <a:endParaRPr lang="en-IN" sz="2400" dirty="0">
              <a:solidFill>
                <a:srgbClr val="FF00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860" y="1215770"/>
            <a:ext cx="11322422" cy="5265712"/>
          </a:xfrm>
          <a:prstGeom prst="rect">
            <a:avLst/>
          </a:prstGeom>
        </p:spPr>
      </p:pic>
    </p:spTree>
    <p:extLst>
      <p:ext uri="{BB962C8B-B14F-4D97-AF65-F5344CB8AC3E}">
        <p14:creationId xmlns:p14="http://schemas.microsoft.com/office/powerpoint/2010/main" val="11269562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F1CB8-3D57-EA2C-E6ED-4C10DAD03DC7}"/>
              </a:ext>
            </a:extLst>
          </p:cNvPr>
          <p:cNvSpPr>
            <a:spLocks noGrp="1"/>
          </p:cNvSpPr>
          <p:nvPr>
            <p:ph type="title"/>
          </p:nvPr>
        </p:nvSpPr>
        <p:spPr>
          <a:xfrm>
            <a:off x="838200" y="100585"/>
            <a:ext cx="10515600" cy="580452"/>
          </a:xfrm>
        </p:spPr>
        <p:txBody>
          <a:bodyPr/>
          <a:lstStyle/>
          <a:p>
            <a:pPr algn="ct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Misc. Deduction Filing – Contd.</a:t>
            </a:r>
            <a:endParaRPr lang="en-IN" dirty="0"/>
          </a:p>
        </p:txBody>
      </p:sp>
      <p:sp>
        <p:nvSpPr>
          <p:cNvPr id="3" name="Content Placeholder 2">
            <a:extLst>
              <a:ext uri="{FF2B5EF4-FFF2-40B4-BE49-F238E27FC236}">
                <a16:creationId xmlns:a16="http://schemas.microsoft.com/office/drawing/2014/main" id="{4ACAABE7-FAFE-DB03-5EAA-CBAE2C32D5A0}"/>
              </a:ext>
            </a:extLst>
          </p:cNvPr>
          <p:cNvSpPr>
            <a:spLocks noGrp="1"/>
          </p:cNvSpPr>
          <p:nvPr>
            <p:ph idx="1"/>
          </p:nvPr>
        </p:nvSpPr>
        <p:spPr>
          <a:xfrm>
            <a:off x="91440" y="681037"/>
            <a:ext cx="12006072" cy="6076377"/>
          </a:xfrm>
        </p:spPr>
        <p:txBody>
          <a:bodyPr>
            <a:normAutofit/>
          </a:bodyPr>
          <a:lstStyle/>
          <a:p>
            <a:pPr marL="0" indent="0">
              <a:buNone/>
            </a:pPr>
            <a:r>
              <a:rPr lang="en-US" sz="2400" dirty="0"/>
              <a:t>Login with DA ID </a:t>
            </a:r>
            <a:r>
              <a:rPr lang="en-US" sz="2400" dirty="0">
                <a:sym typeface="Wingdings" panose="05000000000000000000" pitchFamily="2" charset="2"/>
              </a:rPr>
              <a:t> Click on </a:t>
            </a:r>
            <a:r>
              <a:rPr lang="en-US" sz="2400" dirty="0">
                <a:solidFill>
                  <a:srgbClr val="FF0000"/>
                </a:solidFill>
                <a:sym typeface="Wingdings" panose="05000000000000000000" pitchFamily="2" charset="2"/>
              </a:rPr>
              <a:t>Misc. Deduction Filing </a:t>
            </a:r>
            <a:r>
              <a:rPr lang="en-US" sz="2400" dirty="0">
                <a:sym typeface="Wingdings" panose="05000000000000000000" pitchFamily="2" charset="2"/>
              </a:rPr>
              <a:t> Click on </a:t>
            </a:r>
            <a:r>
              <a:rPr lang="en-US" sz="2400" dirty="0">
                <a:solidFill>
                  <a:srgbClr val="FF0000"/>
                </a:solidFill>
                <a:sym typeface="Wingdings" panose="05000000000000000000" pitchFamily="2" charset="2"/>
              </a:rPr>
              <a:t>View Deduction Details </a:t>
            </a:r>
            <a:endParaRPr lang="en-IN" sz="2400" dirty="0">
              <a:solidFill>
                <a:srgbClr val="FF00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411" y="1261490"/>
            <a:ext cx="11389659" cy="5246886"/>
          </a:xfrm>
          <a:prstGeom prst="rect">
            <a:avLst/>
          </a:prstGeom>
        </p:spPr>
      </p:pic>
    </p:spTree>
    <p:extLst>
      <p:ext uri="{BB962C8B-B14F-4D97-AF65-F5344CB8AC3E}">
        <p14:creationId xmlns:p14="http://schemas.microsoft.com/office/powerpoint/2010/main" val="21426169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6C792-AA17-8A49-108A-A8A3CF2E7E58}"/>
              </a:ext>
            </a:extLst>
          </p:cNvPr>
          <p:cNvSpPr>
            <a:spLocks noGrp="1"/>
          </p:cNvSpPr>
          <p:nvPr>
            <p:ph type="title"/>
          </p:nvPr>
        </p:nvSpPr>
        <p:spPr>
          <a:xfrm>
            <a:off x="838200" y="100585"/>
            <a:ext cx="10515600" cy="580452"/>
          </a:xfrm>
        </p:spPr>
        <p:txBody>
          <a:bodyPr/>
          <a:lstStyle/>
          <a:p>
            <a:pPr algn="ct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Misc. Deduction Filing – Contd.</a:t>
            </a:r>
            <a:endParaRPr lang="en-IN" dirty="0"/>
          </a:p>
        </p:txBody>
      </p:sp>
      <p:sp>
        <p:nvSpPr>
          <p:cNvPr id="3" name="Content Placeholder 2">
            <a:extLst>
              <a:ext uri="{FF2B5EF4-FFF2-40B4-BE49-F238E27FC236}">
                <a16:creationId xmlns:a16="http://schemas.microsoft.com/office/drawing/2014/main" id="{741011E2-F903-220A-8BEA-4E95A669D317}"/>
              </a:ext>
            </a:extLst>
          </p:cNvPr>
          <p:cNvSpPr>
            <a:spLocks noGrp="1"/>
          </p:cNvSpPr>
          <p:nvPr>
            <p:ph idx="1"/>
          </p:nvPr>
        </p:nvSpPr>
        <p:spPr>
          <a:xfrm>
            <a:off x="137160" y="681038"/>
            <a:ext cx="11905488" cy="5994082"/>
          </a:xfrm>
        </p:spPr>
        <p:txBody>
          <a:bodyPr/>
          <a:lstStyle/>
          <a:p>
            <a:pPr marL="0" marR="0" lvl="0" indent="0" algn="l" defTabSz="914400" rtl="0" eaLnBrk="1" fontAlgn="auto" latinLnBrk="0" hangingPunct="1">
              <a:lnSpc>
                <a:spcPct val="90000"/>
              </a:lnSpc>
              <a:spcBef>
                <a:spcPts val="1000"/>
              </a:spcBef>
              <a:spcAft>
                <a:spcPts val="0"/>
              </a:spcAft>
              <a:buClrTx/>
              <a:buSz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Select </a:t>
            </a: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Status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as ‘</a:t>
            </a: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Submitted</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From the dropdown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Click on </a:t>
            </a: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sym typeface="Wingdings" panose="05000000000000000000" pitchFamily="2" charset="2"/>
              </a:rPr>
              <a:t>Search</a:t>
            </a:r>
            <a:endParaRPr kumimoji="0" lang="en-IN" sz="24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indent="0">
              <a:buNone/>
            </a:pPr>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457" y="1234440"/>
            <a:ext cx="11456894" cy="5440680"/>
          </a:xfrm>
          <a:prstGeom prst="rect">
            <a:avLst/>
          </a:prstGeom>
        </p:spPr>
      </p:pic>
    </p:spTree>
    <p:extLst>
      <p:ext uri="{BB962C8B-B14F-4D97-AF65-F5344CB8AC3E}">
        <p14:creationId xmlns:p14="http://schemas.microsoft.com/office/powerpoint/2010/main" val="9676644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80F85-7FA9-4F39-322A-A8AE31CA446D}"/>
              </a:ext>
            </a:extLst>
          </p:cNvPr>
          <p:cNvSpPr>
            <a:spLocks noGrp="1"/>
          </p:cNvSpPr>
          <p:nvPr>
            <p:ph type="title"/>
          </p:nvPr>
        </p:nvSpPr>
        <p:spPr>
          <a:xfrm>
            <a:off x="838200" y="155449"/>
            <a:ext cx="10515600" cy="525588"/>
          </a:xfrm>
        </p:spPr>
        <p:txBody>
          <a:bodyPr>
            <a:noAutofit/>
          </a:bodyPr>
          <a:lstStyle/>
          <a:p>
            <a:pPr algn="ct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Misc. Deduction Filing – Contd.</a:t>
            </a:r>
            <a:endParaRPr lang="en-IN" sz="3200" dirty="0"/>
          </a:p>
        </p:txBody>
      </p:sp>
      <p:sp>
        <p:nvSpPr>
          <p:cNvPr id="3" name="Content Placeholder 2">
            <a:extLst>
              <a:ext uri="{FF2B5EF4-FFF2-40B4-BE49-F238E27FC236}">
                <a16:creationId xmlns:a16="http://schemas.microsoft.com/office/drawing/2014/main" id="{00033CFE-56EA-8F1F-D135-6ED634BB263D}"/>
              </a:ext>
            </a:extLst>
          </p:cNvPr>
          <p:cNvSpPr>
            <a:spLocks noGrp="1"/>
          </p:cNvSpPr>
          <p:nvPr>
            <p:ph idx="1"/>
          </p:nvPr>
        </p:nvSpPr>
        <p:spPr>
          <a:xfrm>
            <a:off x="173736" y="681037"/>
            <a:ext cx="11850624" cy="6021513"/>
          </a:xfrm>
        </p:spPr>
        <p:txBody>
          <a:bodyPr/>
          <a:lstStyle/>
          <a:p>
            <a:pPr marL="0" marR="0" lvl="0" indent="0" algn="l" defTabSz="914400" rtl="0" eaLnBrk="1" fontAlgn="auto" latinLnBrk="0" hangingPunct="1">
              <a:lnSpc>
                <a:spcPct val="90000"/>
              </a:lnSpc>
              <a:spcBef>
                <a:spcPts val="1000"/>
              </a:spcBef>
              <a:spcAft>
                <a:spcPts val="0"/>
              </a:spcAft>
              <a:buClrTx/>
              <a:buSz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Click on </a:t>
            </a:r>
            <a:r>
              <a:rPr lang="en-US" sz="2400" dirty="0">
                <a:solidFill>
                  <a:prstClr val="black"/>
                </a:solidFill>
                <a:latin typeface="Calibri" panose="020F0502020204030204"/>
              </a:rPr>
              <a:t>C</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heck </a:t>
            </a:r>
            <a:r>
              <a:rPr lang="en-US" sz="2400" dirty="0">
                <a:solidFill>
                  <a:prstClr val="black"/>
                </a:solidFill>
                <a:latin typeface="Calibri" panose="020F0502020204030204"/>
              </a:rPr>
              <a:t>B</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ox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Click on </a:t>
            </a: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sym typeface="Wingdings" panose="05000000000000000000" pitchFamily="2" charset="2"/>
              </a:rPr>
              <a:t>Approve/Reject</a:t>
            </a:r>
            <a:endParaRPr kumimoji="0" lang="en-IN" sz="24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indent="0">
              <a:buNone/>
            </a:pPr>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 y="1206625"/>
            <a:ext cx="11850623" cy="5382434"/>
          </a:xfrm>
          <a:prstGeom prst="rect">
            <a:avLst/>
          </a:prstGeom>
        </p:spPr>
      </p:pic>
    </p:spTree>
    <p:extLst>
      <p:ext uri="{BB962C8B-B14F-4D97-AF65-F5344CB8AC3E}">
        <p14:creationId xmlns:p14="http://schemas.microsoft.com/office/powerpoint/2010/main" val="32664763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ABCCF-3D29-3F38-4F7E-42DA213F67C0}"/>
              </a:ext>
            </a:extLst>
          </p:cNvPr>
          <p:cNvSpPr>
            <a:spLocks noGrp="1"/>
          </p:cNvSpPr>
          <p:nvPr>
            <p:ph type="ctrTitle"/>
          </p:nvPr>
        </p:nvSpPr>
        <p:spPr>
          <a:xfrm>
            <a:off x="1524000" y="173737"/>
            <a:ext cx="9144000" cy="484631"/>
          </a:xfrm>
        </p:spPr>
        <p:txBody>
          <a:bodyPr>
            <a:normAutofit fontScale="90000"/>
          </a:bodyPr>
          <a:lstStyle/>
          <a:p>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Misc. Deduction Filing – </a:t>
            </a:r>
            <a:r>
              <a:rPr kumimoji="0" lang="en-US" sz="3200" b="0" i="0" u="none" strike="noStrike" kern="1200" cap="none" spc="0" normalizeH="0" baseline="0" noProof="0" dirty="0" err="1">
                <a:ln>
                  <a:noFill/>
                </a:ln>
                <a:solidFill>
                  <a:prstClr val="black"/>
                </a:solidFill>
                <a:effectLst/>
                <a:uLnTx/>
                <a:uFillTx/>
                <a:latin typeface="Times New Roman" panose="02020603050405020304" pitchFamily="18" charset="0"/>
                <a:ea typeface="+mj-ea"/>
                <a:cs typeface="Times New Roman" panose="02020603050405020304" pitchFamily="18" charset="0"/>
              </a:rPr>
              <a:t>Concld</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a:t>
            </a:r>
            <a:endParaRPr lang="en-IN" sz="3200" dirty="0"/>
          </a:p>
        </p:txBody>
      </p:sp>
      <p:sp>
        <p:nvSpPr>
          <p:cNvPr id="3" name="Subtitle 2">
            <a:extLst>
              <a:ext uri="{FF2B5EF4-FFF2-40B4-BE49-F238E27FC236}">
                <a16:creationId xmlns:a16="http://schemas.microsoft.com/office/drawing/2014/main" id="{B57B73FA-504A-B30C-6AA6-38CF89CF36F0}"/>
              </a:ext>
            </a:extLst>
          </p:cNvPr>
          <p:cNvSpPr>
            <a:spLocks noGrp="1"/>
          </p:cNvSpPr>
          <p:nvPr>
            <p:ph type="subTitle" idx="1"/>
          </p:nvPr>
        </p:nvSpPr>
        <p:spPr>
          <a:xfrm>
            <a:off x="173736" y="658367"/>
            <a:ext cx="11887200" cy="6025895"/>
          </a:xfrm>
        </p:spPr>
        <p:txBody>
          <a:bodyPr/>
          <a:lstStyle/>
          <a:p>
            <a:pPr algn="l"/>
            <a:r>
              <a:rPr lang="en-US" dirty="0"/>
              <a:t>Enter Remarks &amp; ‘</a:t>
            </a:r>
            <a:r>
              <a:rPr lang="en-US" dirty="0">
                <a:solidFill>
                  <a:srgbClr val="FF0000"/>
                </a:solidFill>
              </a:rPr>
              <a:t>Approve</a:t>
            </a:r>
            <a:r>
              <a:rPr lang="en-US" dirty="0"/>
              <a:t>’ the same</a:t>
            </a:r>
          </a:p>
          <a:p>
            <a:pPr algn="l"/>
            <a:endParaRPr lang="en-IN" dirty="0"/>
          </a:p>
        </p:txBody>
      </p:sp>
      <p:pic>
        <p:nvPicPr>
          <p:cNvPr id="4" name="Content Placeholder 3">
            <a:extLst>
              <a:ext uri="{FF2B5EF4-FFF2-40B4-BE49-F238E27FC236}">
                <a16:creationId xmlns:a16="http://schemas.microsoft.com/office/drawing/2014/main" id="{28643188-FDBE-737D-26D9-3357648092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736" y="1060703"/>
            <a:ext cx="11887200" cy="5724145"/>
          </a:xfrm>
          <a:prstGeom prst="rect">
            <a:avLst/>
          </a:prstGeom>
        </p:spPr>
      </p:pic>
    </p:spTree>
    <p:extLst>
      <p:ext uri="{BB962C8B-B14F-4D97-AF65-F5344CB8AC3E}">
        <p14:creationId xmlns:p14="http://schemas.microsoft.com/office/powerpoint/2010/main" val="22092231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E97D9-8BD4-3E17-874D-7180437D88E8}"/>
              </a:ext>
            </a:extLst>
          </p:cNvPr>
          <p:cNvSpPr>
            <a:spLocks noGrp="1"/>
          </p:cNvSpPr>
          <p:nvPr>
            <p:ph type="title"/>
          </p:nvPr>
        </p:nvSpPr>
        <p:spPr>
          <a:xfrm>
            <a:off x="265176" y="228601"/>
            <a:ext cx="11686032" cy="6473952"/>
          </a:xfrm>
        </p:spPr>
        <p:txBody>
          <a:bodyPr>
            <a:normAutofit/>
          </a:bodyPr>
          <a:lstStyle/>
          <a:p>
            <a:pPr algn="ctr"/>
            <a:r>
              <a:rPr lang="en-US" sz="7200" dirty="0">
                <a:latin typeface="Times New Roman" panose="02020603050405020304" pitchFamily="18" charset="0"/>
                <a:cs typeface="Times New Roman" panose="02020603050405020304" pitchFamily="18" charset="0"/>
              </a:rPr>
              <a:t>THANK YOU</a:t>
            </a:r>
            <a:endParaRPr lang="en-IN" sz="7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26897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540</TotalTime>
  <Words>1120</Words>
  <Application>Microsoft Office PowerPoint</Application>
  <PresentationFormat>Widescreen</PresentationFormat>
  <Paragraphs>113</Paragraphs>
  <Slides>36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Calibri Light</vt:lpstr>
      <vt:lpstr>Times New Roman</vt:lpstr>
      <vt:lpstr>Office Theme</vt:lpstr>
      <vt:lpstr>  HOLDING ACCOUNT in PFMS EAT Module                                                                                                                                                  PFMS State Directorate, West Bengal</vt:lpstr>
      <vt:lpstr>General Information</vt:lpstr>
      <vt:lpstr>Registration of Holding Account</vt:lpstr>
      <vt:lpstr>Registration of Holding Account – contd.</vt:lpstr>
      <vt:lpstr>Registration of Holding Account – contd.</vt:lpstr>
      <vt:lpstr>Registration of Holding Account – contd.</vt:lpstr>
      <vt:lpstr>Registration of Holding Account – contd.</vt:lpstr>
      <vt:lpstr>Registration of Holding Account – contd.</vt:lpstr>
      <vt:lpstr>Registration of Holding Account – contd.</vt:lpstr>
      <vt:lpstr>Registration of Holding Account – contd.</vt:lpstr>
      <vt:lpstr>Registration of Holding Account – contd.</vt:lpstr>
      <vt:lpstr>Registration of Holding Account – concld.</vt:lpstr>
      <vt:lpstr>Funds Transfer to Holding Account</vt:lpstr>
      <vt:lpstr>Funds Transfer to Holding Account – Contd.  </vt:lpstr>
      <vt:lpstr>Funds Transfer to Holding Account – Contd. </vt:lpstr>
      <vt:lpstr>Funds Transfer to Holding Account – Contd. </vt:lpstr>
      <vt:lpstr>Funds Transfer to Holding Account – Contd. </vt:lpstr>
      <vt:lpstr>Funds Transfer to Holding Account – Contd. </vt:lpstr>
      <vt:lpstr>Funds Transfer to Holding Account – Contd. </vt:lpstr>
      <vt:lpstr>Funds Transfer to Holding Account – Contd. </vt:lpstr>
      <vt:lpstr>Funds Transfer to Holding Account – Concld. </vt:lpstr>
      <vt:lpstr>Misc. Deduction Filing</vt:lpstr>
      <vt:lpstr>Misc. Deduction Filing – Contd.</vt:lpstr>
      <vt:lpstr>Misc. Deduction Filing – Contd.</vt:lpstr>
      <vt:lpstr>Misc. Deduction Filing – Contd.</vt:lpstr>
      <vt:lpstr>Misc. Deduction Filing – Contd.</vt:lpstr>
      <vt:lpstr>Misc. Deduction Filing – Contd.</vt:lpstr>
      <vt:lpstr>Misc. Deduction Filing – Contd.</vt:lpstr>
      <vt:lpstr>Misc. Deduction Filing – Contd.</vt:lpstr>
      <vt:lpstr>Misc. Deduction Filing – Contd.</vt:lpstr>
      <vt:lpstr>Misc. Deduction Filing – Contd.</vt:lpstr>
      <vt:lpstr>Misc. Deduction Filing – Contd.</vt:lpstr>
      <vt:lpstr>Misc. Deduction Filing – Contd.</vt:lpstr>
      <vt:lpstr>Misc. Deduction Filing – Contd.</vt:lpstr>
      <vt:lpstr>Misc. Deduction Filing – Concld.</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PFMS</dc:creator>
  <cp:lastModifiedBy>PFMS</cp:lastModifiedBy>
  <cp:revision>36</cp:revision>
  <dcterms:created xsi:type="dcterms:W3CDTF">2022-09-13T07:19:33Z</dcterms:created>
  <dcterms:modified xsi:type="dcterms:W3CDTF">2022-09-16T08:26:25Z</dcterms:modified>
</cp:coreProperties>
</file>